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37"/>
  </p:notesMasterIdLst>
  <p:sldIdLst>
    <p:sldId id="256" r:id="rId5"/>
    <p:sldId id="459" r:id="rId6"/>
    <p:sldId id="455" r:id="rId7"/>
    <p:sldId id="413" r:id="rId8"/>
    <p:sldId id="257" r:id="rId9"/>
    <p:sldId id="269" r:id="rId10"/>
    <p:sldId id="460" r:id="rId11"/>
    <p:sldId id="259" r:id="rId12"/>
    <p:sldId id="260" r:id="rId13"/>
    <p:sldId id="261" r:id="rId14"/>
    <p:sldId id="463" r:id="rId15"/>
    <p:sldId id="464" r:id="rId16"/>
    <p:sldId id="465" r:id="rId17"/>
    <p:sldId id="466" r:id="rId18"/>
    <p:sldId id="1306" r:id="rId19"/>
    <p:sldId id="1305" r:id="rId20"/>
    <p:sldId id="1304" r:id="rId21"/>
    <p:sldId id="262" r:id="rId22"/>
    <p:sldId id="263" r:id="rId23"/>
    <p:sldId id="264" r:id="rId24"/>
    <p:sldId id="265" r:id="rId25"/>
    <p:sldId id="266" r:id="rId26"/>
    <p:sldId id="267" r:id="rId27"/>
    <p:sldId id="462" r:id="rId28"/>
    <p:sldId id="1303" r:id="rId29"/>
    <p:sldId id="461" r:id="rId30"/>
    <p:sldId id="280" r:id="rId31"/>
    <p:sldId id="437" r:id="rId32"/>
    <p:sldId id="458" r:id="rId33"/>
    <p:sldId id="468" r:id="rId34"/>
    <p:sldId id="384" r:id="rId35"/>
    <p:sldId id="282" r:id="rId36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EE90449-054C-4FBE-A7E9-300F8C11FD43}" v="1" dt="2026-05-06T14:36:56.232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850" y="6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ura Neri" userId="21ecbcb2-cb23-4159-8e1b-5ddf4321ceb1" providerId="ADAL" clId="{8E0AEB86-CC69-47D5-ABB4-4E9FE02AC43D}"/>
    <pc:docChg chg="addSld delSld modSld">
      <pc:chgData name="Laura Neri" userId="21ecbcb2-cb23-4159-8e1b-5ddf4321ceb1" providerId="ADAL" clId="{8E0AEB86-CC69-47D5-ABB4-4E9FE02AC43D}" dt="2026-05-06T14:40:30.720" v="45" actId="47"/>
      <pc:docMkLst>
        <pc:docMk/>
      </pc:docMkLst>
      <pc:sldChg chg="modSp add del mod">
        <pc:chgData name="Laura Neri" userId="21ecbcb2-cb23-4159-8e1b-5ddf4321ceb1" providerId="ADAL" clId="{8E0AEB86-CC69-47D5-ABB4-4E9FE02AC43D}" dt="2026-05-06T14:40:21.040" v="36" actId="47"/>
        <pc:sldMkLst>
          <pc:docMk/>
          <pc:sldMk cId="0" sldId="270"/>
        </pc:sldMkLst>
        <pc:spChg chg="mod">
          <ac:chgData name="Laura Neri" userId="21ecbcb2-cb23-4159-8e1b-5ddf4321ceb1" providerId="ADAL" clId="{8E0AEB86-CC69-47D5-ABB4-4E9FE02AC43D}" dt="2026-05-06T14:38:46.945" v="34" actId="1076"/>
          <ac:spMkLst>
            <pc:docMk/>
            <pc:sldMk cId="0" sldId="270"/>
            <ac:spMk id="5" creationId="{00000000-0000-0000-0000-000000000000}"/>
          </ac:spMkLst>
        </pc:spChg>
        <pc:spChg chg="mod">
          <ac:chgData name="Laura Neri" userId="21ecbcb2-cb23-4159-8e1b-5ddf4321ceb1" providerId="ADAL" clId="{8E0AEB86-CC69-47D5-ABB4-4E9FE02AC43D}" dt="2026-05-06T14:38:49.577" v="35" actId="1076"/>
          <ac:spMkLst>
            <pc:docMk/>
            <pc:sldMk cId="0" sldId="270"/>
            <ac:spMk id="7" creationId="{00000000-0000-0000-0000-000000000000}"/>
          </ac:spMkLst>
        </pc:spChg>
      </pc:sldChg>
      <pc:sldChg chg="add del">
        <pc:chgData name="Laura Neri" userId="21ecbcb2-cb23-4159-8e1b-5ddf4321ceb1" providerId="ADAL" clId="{8E0AEB86-CC69-47D5-ABB4-4E9FE02AC43D}" dt="2026-05-06T14:40:23.230" v="37" actId="47"/>
        <pc:sldMkLst>
          <pc:docMk/>
          <pc:sldMk cId="0" sldId="271"/>
        </pc:sldMkLst>
      </pc:sldChg>
      <pc:sldChg chg="add del">
        <pc:chgData name="Laura Neri" userId="21ecbcb2-cb23-4159-8e1b-5ddf4321ceb1" providerId="ADAL" clId="{8E0AEB86-CC69-47D5-ABB4-4E9FE02AC43D}" dt="2026-05-06T14:40:23.683" v="38" actId="47"/>
        <pc:sldMkLst>
          <pc:docMk/>
          <pc:sldMk cId="0" sldId="272"/>
        </pc:sldMkLst>
      </pc:sldChg>
      <pc:sldChg chg="add del">
        <pc:chgData name="Laura Neri" userId="21ecbcb2-cb23-4159-8e1b-5ddf4321ceb1" providerId="ADAL" clId="{8E0AEB86-CC69-47D5-ABB4-4E9FE02AC43D}" dt="2026-05-06T14:40:24.205" v="39" actId="47"/>
        <pc:sldMkLst>
          <pc:docMk/>
          <pc:sldMk cId="0" sldId="273"/>
        </pc:sldMkLst>
      </pc:sldChg>
      <pc:sldChg chg="add del">
        <pc:chgData name="Laura Neri" userId="21ecbcb2-cb23-4159-8e1b-5ddf4321ceb1" providerId="ADAL" clId="{8E0AEB86-CC69-47D5-ABB4-4E9FE02AC43D}" dt="2026-05-06T14:40:24.777" v="40" actId="47"/>
        <pc:sldMkLst>
          <pc:docMk/>
          <pc:sldMk cId="0" sldId="274"/>
        </pc:sldMkLst>
      </pc:sldChg>
      <pc:sldChg chg="add del">
        <pc:chgData name="Laura Neri" userId="21ecbcb2-cb23-4159-8e1b-5ddf4321ceb1" providerId="ADAL" clId="{8E0AEB86-CC69-47D5-ABB4-4E9FE02AC43D}" dt="2026-05-06T14:40:27.398" v="41" actId="47"/>
        <pc:sldMkLst>
          <pc:docMk/>
          <pc:sldMk cId="0" sldId="275"/>
        </pc:sldMkLst>
      </pc:sldChg>
      <pc:sldChg chg="add del">
        <pc:chgData name="Laura Neri" userId="21ecbcb2-cb23-4159-8e1b-5ddf4321ceb1" providerId="ADAL" clId="{8E0AEB86-CC69-47D5-ABB4-4E9FE02AC43D}" dt="2026-05-06T14:40:28.166" v="42" actId="47"/>
        <pc:sldMkLst>
          <pc:docMk/>
          <pc:sldMk cId="0" sldId="276"/>
        </pc:sldMkLst>
      </pc:sldChg>
      <pc:sldChg chg="add del">
        <pc:chgData name="Laura Neri" userId="21ecbcb2-cb23-4159-8e1b-5ddf4321ceb1" providerId="ADAL" clId="{8E0AEB86-CC69-47D5-ABB4-4E9FE02AC43D}" dt="2026-05-06T14:40:28.812" v="43" actId="47"/>
        <pc:sldMkLst>
          <pc:docMk/>
          <pc:sldMk cId="0" sldId="277"/>
        </pc:sldMkLst>
      </pc:sldChg>
      <pc:sldChg chg="add del">
        <pc:chgData name="Laura Neri" userId="21ecbcb2-cb23-4159-8e1b-5ddf4321ceb1" providerId="ADAL" clId="{8E0AEB86-CC69-47D5-ABB4-4E9FE02AC43D}" dt="2026-05-06T14:40:29.911" v="44" actId="47"/>
        <pc:sldMkLst>
          <pc:docMk/>
          <pc:sldMk cId="0" sldId="278"/>
        </pc:sldMkLst>
      </pc:sldChg>
      <pc:sldChg chg="add del">
        <pc:chgData name="Laura Neri" userId="21ecbcb2-cb23-4159-8e1b-5ddf4321ceb1" providerId="ADAL" clId="{8E0AEB86-CC69-47D5-ABB4-4E9FE02AC43D}" dt="2026-05-06T14:40:30.720" v="45" actId="47"/>
        <pc:sldMkLst>
          <pc:docMk/>
          <pc:sldMk cId="0" sldId="279"/>
        </pc:sldMkLst>
      </pc:sldChg>
      <pc:sldChg chg="new del">
        <pc:chgData name="Laura Neri" userId="21ecbcb2-cb23-4159-8e1b-5ddf4321ceb1" providerId="ADAL" clId="{8E0AEB86-CC69-47D5-ABB4-4E9FE02AC43D}" dt="2026-05-06T14:37:12.011" v="2" actId="47"/>
        <pc:sldMkLst>
          <pc:docMk/>
          <pc:sldMk cId="782547345" sldId="130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ADA79B-9BD7-4004-8B9A-04DAE8414A88}" type="datetimeFigureOut">
              <a:rPr lang="it-IT" smtClean="0"/>
              <a:t>06/05/2026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C6DBBE-B030-4228-AE1F-E87CD1B8F29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50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4342D0-3DA2-4F05-B7B2-55C7F3E28F53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47118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C6DBBE-B030-4228-AE1F-E87CD1B8F292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5773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5/6/2026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5/6/2026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5/6/2026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5/6/2026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537972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3923" y="74676"/>
            <a:ext cx="416052" cy="341375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46836" y="6460746"/>
            <a:ext cx="2202053" cy="27176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5/6/2026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0533" y="863600"/>
            <a:ext cx="10193867" cy="2769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232400" cy="166199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50000" y="1981200"/>
            <a:ext cx="5232400" cy="166199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94F03B-8AAC-4DB4-B6FB-945E00E560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3454400" cy="276999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59156EB-A157-4724-8B99-865A06748A6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45280" y="6377940"/>
            <a:ext cx="3901440" cy="276999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6D063F28-9E49-6E78-E4A3-EA2895C8C4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400800"/>
            <a:ext cx="2844800" cy="184666"/>
          </a:xfrm>
          <a:prstGeom prst="rect">
            <a:avLst/>
          </a:prstGeom>
        </p:spPr>
        <p:txBody>
          <a:bodyPr/>
          <a:lstStyle>
            <a:lvl1pPr algn="r">
              <a:defRPr sz="1200" smtClean="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9C8F0CE0-8AF8-4526-8F47-620EE9E74699}" type="slidenum">
              <a:rPr lang="en-US" altLang="en-US" smtClean="0"/>
              <a:pPr/>
              <a:t>‹N›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117635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olo e contenuto comple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975015"/>
            <a:ext cx="10515601" cy="4944278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it-IT" sz="2177" b="0" kern="1200" dirty="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it-IT" sz="2177" b="0" kern="1200" dirty="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+mj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it-IT" sz="2177" b="0" kern="1200" dirty="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+mj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it-IT" sz="2177" b="0" kern="1200" dirty="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+mj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177" b="0" kern="1200" dirty="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+mj-cs"/>
              </a:defRPr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10" name="Rettangolo 6">
            <a:extLst>
              <a:ext uri="{FF2B5EF4-FFF2-40B4-BE49-F238E27FC236}">
                <a16:creationId xmlns:a16="http://schemas.microsoft.com/office/drawing/2014/main" id="{4DCF7CE2-5738-4A24-94B8-C7694D0FB3E6}"/>
              </a:ext>
            </a:extLst>
          </p:cNvPr>
          <p:cNvSpPr/>
          <p:nvPr userDrawn="1"/>
        </p:nvSpPr>
        <p:spPr>
          <a:xfrm>
            <a:off x="0" y="0"/>
            <a:ext cx="12192000" cy="537894"/>
          </a:xfrm>
          <a:prstGeom prst="rect">
            <a:avLst/>
          </a:prstGeom>
          <a:gradFill flip="none" rotWithShape="1">
            <a:gsLst>
              <a:gs pos="0">
                <a:srgbClr val="4DD952"/>
              </a:gs>
              <a:gs pos="100000">
                <a:srgbClr val="21429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0016" y="39522"/>
            <a:ext cx="10193221" cy="434362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8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73460" y="6414598"/>
            <a:ext cx="530296" cy="365125"/>
          </a:xfrm>
        </p:spPr>
        <p:txBody>
          <a:bodyPr/>
          <a:lstStyle>
            <a:lvl1pPr>
              <a:defRPr sz="816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AC15A13-3B68-4CA3-82C6-67D8A14EAE98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9ABFF296-E48F-B04D-854C-606D2D463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2" y="6537785"/>
            <a:ext cx="4114799" cy="365125"/>
          </a:xfrm>
        </p:spPr>
        <p:txBody>
          <a:bodyPr/>
          <a:lstStyle>
            <a:lvl1pPr>
              <a:defRPr sz="952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All rights reserved algoWatt S.p.A.</a:t>
            </a:r>
            <a:endParaRPr lang="it-IT"/>
          </a:p>
        </p:txBody>
      </p:sp>
      <p:pic>
        <p:nvPicPr>
          <p:cNvPr id="13" name="Picture 18" descr="Icon&#10;&#10;Description automatically generated with medium confidence">
            <a:extLst>
              <a:ext uri="{FF2B5EF4-FFF2-40B4-BE49-F238E27FC236}">
                <a16:creationId xmlns:a16="http://schemas.microsoft.com/office/drawing/2014/main" id="{4A398336-AD68-FB49-B14E-67D4CF3A3F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3884" y="74107"/>
            <a:ext cx="416132" cy="341442"/>
          </a:xfrm>
          <a:prstGeom prst="rect">
            <a:avLst/>
          </a:prstGeom>
        </p:spPr>
      </p:pic>
      <p:pic>
        <p:nvPicPr>
          <p:cNvPr id="14" name="Immagine 1">
            <a:extLst>
              <a:ext uri="{FF2B5EF4-FFF2-40B4-BE49-F238E27FC236}">
                <a16:creationId xmlns:a16="http://schemas.microsoft.com/office/drawing/2014/main" id="{56CB5BA9-31E0-BC88-7B6E-F2ED167D6DA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6870" y="6391986"/>
            <a:ext cx="2343689" cy="41034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9545885-3DD6-C3E6-20BC-7B50333B817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115278" y="6070504"/>
            <a:ext cx="530295" cy="743837"/>
          </a:xfrm>
          <a:prstGeom prst="rect">
            <a:avLst/>
          </a:prstGeom>
        </p:spPr>
      </p:pic>
      <p:pic>
        <p:nvPicPr>
          <p:cNvPr id="17" name="Picture 1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F021B90-0E1C-BE64-85B8-3081C3B3564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84" y="6390579"/>
            <a:ext cx="2543125" cy="48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671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13" Type="http://schemas.openxmlformats.org/officeDocument/2006/relationships/image" Target="../media/image5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0" y="0"/>
            <a:ext cx="12191999" cy="537972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53923" y="74676"/>
            <a:ext cx="416052" cy="341375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746836" y="6460746"/>
            <a:ext cx="2202053" cy="271766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1118088" y="6073652"/>
            <a:ext cx="523227" cy="736587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53923" y="6390126"/>
            <a:ext cx="2543556" cy="46786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57276" y="22352"/>
            <a:ext cx="6028385" cy="37985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5/6/2026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image" Target="../media/image12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57.png"/><Relationship Id="rId5" Type="http://schemas.openxmlformats.org/officeDocument/2006/relationships/image" Target="../media/image52.jpg"/><Relationship Id="rId10" Type="http://schemas.openxmlformats.org/officeDocument/2006/relationships/image" Target="../media/image56.png"/><Relationship Id="rId4" Type="http://schemas.openxmlformats.org/officeDocument/2006/relationships/image" Target="../media/image51.jpg"/><Relationship Id="rId9" Type="http://schemas.openxmlformats.org/officeDocument/2006/relationships/image" Target="../media/image55.png"/><Relationship Id="rId1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cid:ii_mmkt9wrz2" TargetMode="Externa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6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6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72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7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g"/><Relationship Id="rId13" Type="http://schemas.openxmlformats.org/officeDocument/2006/relationships/image" Target="../media/image37.png"/><Relationship Id="rId18" Type="http://schemas.openxmlformats.org/officeDocument/2006/relationships/image" Target="../media/image57.png"/><Relationship Id="rId3" Type="http://schemas.openxmlformats.org/officeDocument/2006/relationships/image" Target="../media/image12.png"/><Relationship Id="rId21" Type="http://schemas.openxmlformats.org/officeDocument/2006/relationships/image" Target="../media/image53.png"/><Relationship Id="rId7" Type="http://schemas.openxmlformats.org/officeDocument/2006/relationships/image" Target="../media/image79.jpg"/><Relationship Id="rId12" Type="http://schemas.openxmlformats.org/officeDocument/2006/relationships/image" Target="../media/image84.jpg"/><Relationship Id="rId17" Type="http://schemas.openxmlformats.org/officeDocument/2006/relationships/image" Target="../media/image56.png"/><Relationship Id="rId2" Type="http://schemas.openxmlformats.org/officeDocument/2006/relationships/image" Target="../media/image50.png"/><Relationship Id="rId16" Type="http://schemas.openxmlformats.org/officeDocument/2006/relationships/image" Target="../media/image87.png"/><Relationship Id="rId20" Type="http://schemas.openxmlformats.org/officeDocument/2006/relationships/image" Target="../media/image8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8.jpg"/><Relationship Id="rId11" Type="http://schemas.openxmlformats.org/officeDocument/2006/relationships/image" Target="../media/image83.jpg"/><Relationship Id="rId5" Type="http://schemas.openxmlformats.org/officeDocument/2006/relationships/image" Target="../media/image77.jpg"/><Relationship Id="rId15" Type="http://schemas.openxmlformats.org/officeDocument/2006/relationships/image" Target="../media/image86.png"/><Relationship Id="rId10" Type="http://schemas.openxmlformats.org/officeDocument/2006/relationships/image" Target="../media/image82.jpg"/><Relationship Id="rId19" Type="http://schemas.openxmlformats.org/officeDocument/2006/relationships/image" Target="../media/image88.png"/><Relationship Id="rId4" Type="http://schemas.openxmlformats.org/officeDocument/2006/relationships/image" Target="../media/image2.png"/><Relationship Id="rId9" Type="http://schemas.openxmlformats.org/officeDocument/2006/relationships/image" Target="../media/image81.jpg"/><Relationship Id="rId14" Type="http://schemas.openxmlformats.org/officeDocument/2006/relationships/image" Target="../media/image85.png"/><Relationship Id="rId22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96.png"/><Relationship Id="rId18" Type="http://schemas.openxmlformats.org/officeDocument/2006/relationships/image" Target="../media/image99.jpg"/><Relationship Id="rId3" Type="http://schemas.openxmlformats.org/officeDocument/2006/relationships/image" Target="../media/image12.png"/><Relationship Id="rId21" Type="http://schemas.openxmlformats.org/officeDocument/2006/relationships/image" Target="../media/image102.png"/><Relationship Id="rId7" Type="http://schemas.openxmlformats.org/officeDocument/2006/relationships/image" Target="../media/image90.png"/><Relationship Id="rId12" Type="http://schemas.openxmlformats.org/officeDocument/2006/relationships/image" Target="../media/image95.png"/><Relationship Id="rId17" Type="http://schemas.openxmlformats.org/officeDocument/2006/relationships/image" Target="../media/image98.jpg"/><Relationship Id="rId2" Type="http://schemas.openxmlformats.org/officeDocument/2006/relationships/image" Target="../media/image50.png"/><Relationship Id="rId16" Type="http://schemas.openxmlformats.org/officeDocument/2006/relationships/image" Target="../media/image97.jpg"/><Relationship Id="rId20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94.png"/><Relationship Id="rId5" Type="http://schemas.openxmlformats.org/officeDocument/2006/relationships/image" Target="../media/image42.png"/><Relationship Id="rId15" Type="http://schemas.openxmlformats.org/officeDocument/2006/relationships/image" Target="../media/image57.png"/><Relationship Id="rId10" Type="http://schemas.openxmlformats.org/officeDocument/2006/relationships/image" Target="../media/image93.png"/><Relationship Id="rId19" Type="http://schemas.openxmlformats.org/officeDocument/2006/relationships/image" Target="../media/image100.png"/><Relationship Id="rId4" Type="http://schemas.openxmlformats.org/officeDocument/2006/relationships/image" Target="../media/image2.png"/><Relationship Id="rId9" Type="http://schemas.openxmlformats.org/officeDocument/2006/relationships/image" Target="../media/image92.png"/><Relationship Id="rId14" Type="http://schemas.openxmlformats.org/officeDocument/2006/relationships/image" Target="../media/image56.png"/><Relationship Id="rId22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106.png"/><Relationship Id="rId3" Type="http://schemas.openxmlformats.org/officeDocument/2006/relationships/image" Target="../media/image12.png"/><Relationship Id="rId7" Type="http://schemas.openxmlformats.org/officeDocument/2006/relationships/image" Target="../media/image104.png"/><Relationship Id="rId12" Type="http://schemas.openxmlformats.org/officeDocument/2006/relationships/image" Target="../media/image91.png"/><Relationship Id="rId17" Type="http://schemas.openxmlformats.org/officeDocument/2006/relationships/image" Target="../media/image15.png"/><Relationship Id="rId2" Type="http://schemas.openxmlformats.org/officeDocument/2006/relationships/image" Target="../media/image50.png"/><Relationship Id="rId16" Type="http://schemas.openxmlformats.org/officeDocument/2006/relationships/image" Target="../media/image108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11" Type="http://schemas.openxmlformats.org/officeDocument/2006/relationships/image" Target="../media/image93.png"/><Relationship Id="rId5" Type="http://schemas.openxmlformats.org/officeDocument/2006/relationships/image" Target="../media/image103.png"/><Relationship Id="rId15" Type="http://schemas.openxmlformats.org/officeDocument/2006/relationships/image" Target="../media/image107.jpg"/><Relationship Id="rId10" Type="http://schemas.openxmlformats.org/officeDocument/2006/relationships/image" Target="../media/image92.png"/><Relationship Id="rId4" Type="http://schemas.openxmlformats.org/officeDocument/2006/relationships/image" Target="../media/image2.png"/><Relationship Id="rId9" Type="http://schemas.openxmlformats.org/officeDocument/2006/relationships/image" Target="../media/image105.png"/><Relationship Id="rId1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1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1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13" Type="http://schemas.openxmlformats.org/officeDocument/2006/relationships/image" Target="../media/image124.png"/><Relationship Id="rId18" Type="http://schemas.openxmlformats.org/officeDocument/2006/relationships/image" Target="../media/image129.jpeg"/><Relationship Id="rId3" Type="http://schemas.openxmlformats.org/officeDocument/2006/relationships/image" Target="../media/image114.png"/><Relationship Id="rId21" Type="http://schemas.openxmlformats.org/officeDocument/2006/relationships/image" Target="../media/image132.png"/><Relationship Id="rId7" Type="http://schemas.openxmlformats.org/officeDocument/2006/relationships/image" Target="../media/image118.png"/><Relationship Id="rId12" Type="http://schemas.openxmlformats.org/officeDocument/2006/relationships/image" Target="../media/image123.png"/><Relationship Id="rId17" Type="http://schemas.openxmlformats.org/officeDocument/2006/relationships/image" Target="../media/image128.png"/><Relationship Id="rId2" Type="http://schemas.openxmlformats.org/officeDocument/2006/relationships/image" Target="../media/image113.png"/><Relationship Id="rId16" Type="http://schemas.openxmlformats.org/officeDocument/2006/relationships/image" Target="../media/image127.png"/><Relationship Id="rId20" Type="http://schemas.openxmlformats.org/officeDocument/2006/relationships/image" Target="../media/image1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png"/><Relationship Id="rId11" Type="http://schemas.openxmlformats.org/officeDocument/2006/relationships/image" Target="../media/image122.png"/><Relationship Id="rId5" Type="http://schemas.openxmlformats.org/officeDocument/2006/relationships/image" Target="../media/image116.png"/><Relationship Id="rId15" Type="http://schemas.openxmlformats.org/officeDocument/2006/relationships/image" Target="../media/image126.png"/><Relationship Id="rId10" Type="http://schemas.openxmlformats.org/officeDocument/2006/relationships/image" Target="../media/image121.jpeg"/><Relationship Id="rId19" Type="http://schemas.openxmlformats.org/officeDocument/2006/relationships/image" Target="../media/image130.png"/><Relationship Id="rId4" Type="http://schemas.openxmlformats.org/officeDocument/2006/relationships/image" Target="../media/image115.png"/><Relationship Id="rId9" Type="http://schemas.openxmlformats.org/officeDocument/2006/relationships/image" Target="../media/image120.jpeg"/><Relationship Id="rId14" Type="http://schemas.openxmlformats.org/officeDocument/2006/relationships/image" Target="../media/image125.png"/><Relationship Id="rId22" Type="http://schemas.openxmlformats.org/officeDocument/2006/relationships/image" Target="../media/image1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13" Type="http://schemas.openxmlformats.org/officeDocument/2006/relationships/image" Target="../media/image140.jpg"/><Relationship Id="rId3" Type="http://schemas.openxmlformats.org/officeDocument/2006/relationships/image" Target="../media/image2.png"/><Relationship Id="rId7" Type="http://schemas.openxmlformats.org/officeDocument/2006/relationships/image" Target="../media/image135.png"/><Relationship Id="rId12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11" Type="http://schemas.openxmlformats.org/officeDocument/2006/relationships/image" Target="../media/image139.png"/><Relationship Id="rId5" Type="http://schemas.openxmlformats.org/officeDocument/2006/relationships/image" Target="../media/image5.jpg"/><Relationship Id="rId15" Type="http://schemas.openxmlformats.org/officeDocument/2006/relationships/image" Target="../media/image142.jpg"/><Relationship Id="rId10" Type="http://schemas.openxmlformats.org/officeDocument/2006/relationships/image" Target="../media/image138.jpg"/><Relationship Id="rId4" Type="http://schemas.openxmlformats.org/officeDocument/2006/relationships/image" Target="../media/image3.png"/><Relationship Id="rId9" Type="http://schemas.openxmlformats.org/officeDocument/2006/relationships/image" Target="../media/image137.png"/><Relationship Id="rId14" Type="http://schemas.openxmlformats.org/officeDocument/2006/relationships/image" Target="../media/image141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9.png"/><Relationship Id="rId4" Type="http://schemas.openxmlformats.org/officeDocument/2006/relationships/image" Target="../media/image138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png"/><Relationship Id="rId5" Type="http://schemas.openxmlformats.org/officeDocument/2006/relationships/image" Target="../media/image138.jpg"/><Relationship Id="rId4" Type="http://schemas.openxmlformats.org/officeDocument/2006/relationships/image" Target="../media/image1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mailto:piccioventuri@gmail.com" TargetMode="External"/><Relationship Id="rId3" Type="http://schemas.openxmlformats.org/officeDocument/2006/relationships/image" Target="../media/image5.jpg"/><Relationship Id="rId7" Type="http://schemas.openxmlformats.org/officeDocument/2006/relationships/hyperlink" Target="mailto:laura.neri@ternienergia.com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6.png"/><Relationship Id="rId5" Type="http://schemas.openxmlformats.org/officeDocument/2006/relationships/hyperlink" Target="http://www.ternienergia.com/" TargetMode="External"/><Relationship Id="rId10" Type="http://schemas.openxmlformats.org/officeDocument/2006/relationships/image" Target="../media/image147.png"/><Relationship Id="rId4" Type="http://schemas.openxmlformats.org/officeDocument/2006/relationships/image" Target="../media/image145.jp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jpg"/><Relationship Id="rId18" Type="http://schemas.openxmlformats.org/officeDocument/2006/relationships/image" Target="../media/image48.png"/><Relationship Id="rId3" Type="http://schemas.openxmlformats.org/officeDocument/2006/relationships/image" Target="../media/image5.jp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" Type="http://schemas.openxmlformats.org/officeDocument/2006/relationships/image" Target="../media/image4.png"/><Relationship Id="rId16" Type="http://schemas.openxmlformats.org/officeDocument/2006/relationships/image" Target="../media/image46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10" Type="http://schemas.openxmlformats.org/officeDocument/2006/relationships/image" Target="../media/image40.png"/><Relationship Id="rId19" Type="http://schemas.openxmlformats.org/officeDocument/2006/relationships/image" Target="../media/image49.png"/><Relationship Id="rId4" Type="http://schemas.openxmlformats.org/officeDocument/2006/relationships/image" Target="../media/image34.jp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100807" cy="6858001"/>
            <a:chOff x="4572" y="-1"/>
            <a:chExt cx="15100807" cy="6858001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70979" y="20941"/>
              <a:ext cx="8534400" cy="683705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72" y="-1"/>
              <a:ext cx="6566407" cy="685800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00100" y="2815589"/>
              <a:ext cx="874776" cy="1226820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685800" y="2815590"/>
            <a:ext cx="4350004" cy="1784848"/>
          </a:xfrm>
          <a:prstGeom prst="rect">
            <a:avLst/>
          </a:prstGeom>
        </p:spPr>
        <p:txBody>
          <a:bodyPr vert="horz" wrap="square" lIns="0" tIns="181610" rIns="0" bIns="0" rtlCol="0">
            <a:spAutoFit/>
          </a:bodyPr>
          <a:lstStyle/>
          <a:p>
            <a:pPr marL="1118870" marR="5080">
              <a:lnSpc>
                <a:spcPct val="76900"/>
              </a:lnSpc>
              <a:spcBef>
                <a:spcPts val="1430"/>
              </a:spcBef>
            </a:pPr>
            <a:r>
              <a:rPr lang="it-IT" sz="4000" b="1" spc="-775" dirty="0">
                <a:solidFill>
                  <a:srgbClr val="FFFFFF"/>
                </a:solidFill>
                <a:latin typeface="Arial"/>
                <a:cs typeface="Arial"/>
              </a:rPr>
              <a:t>A    W AT E R FA L </a:t>
            </a:r>
            <a:r>
              <a:rPr lang="it-IT" sz="4000" b="1" spc="-775" dirty="0" err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lang="it-IT" sz="4000" b="1" spc="-775" dirty="0">
                <a:solidFill>
                  <a:srgbClr val="FFFFFF"/>
                </a:solidFill>
                <a:latin typeface="Arial"/>
                <a:cs typeface="Arial"/>
              </a:rPr>
              <a:t> O F   P O W E R </a:t>
            </a:r>
          </a:p>
          <a:p>
            <a:pPr marL="1118870" marR="5080">
              <a:lnSpc>
                <a:spcPct val="76900"/>
              </a:lnSpc>
              <a:spcBef>
                <a:spcPts val="1430"/>
              </a:spcBef>
            </a:pPr>
            <a:endParaRPr lang="it-IT" sz="4000" b="1" spc="-775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49557" y="22352"/>
            <a:ext cx="12192000" cy="6845197"/>
            <a:chOff x="-16135" y="501176"/>
            <a:chExt cx="12192000" cy="6857998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6135" y="501176"/>
              <a:ext cx="12192000" cy="68579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184096" y="724177"/>
              <a:ext cx="530351" cy="74371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0968" y="2256385"/>
              <a:ext cx="2875788" cy="207416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35166" y="2256385"/>
              <a:ext cx="2885440" cy="2084070"/>
            </a:xfrm>
            <a:custGeom>
              <a:avLst/>
              <a:gdLst/>
              <a:ahLst/>
              <a:cxnLst/>
              <a:rect l="l" t="t" r="r" b="b"/>
              <a:pathLst>
                <a:path w="2885440" h="2084070">
                  <a:moveTo>
                    <a:pt x="0" y="2083689"/>
                  </a:moveTo>
                  <a:lnTo>
                    <a:pt x="2885313" y="2083689"/>
                  </a:lnTo>
                  <a:lnTo>
                    <a:pt x="2885313" y="0"/>
                  </a:lnTo>
                  <a:lnTo>
                    <a:pt x="0" y="0"/>
                  </a:lnTo>
                  <a:lnTo>
                    <a:pt x="0" y="2083689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0082" y="4457877"/>
              <a:ext cx="2875788" cy="214426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522626" y="4459414"/>
              <a:ext cx="2885440" cy="2153920"/>
            </a:xfrm>
            <a:custGeom>
              <a:avLst/>
              <a:gdLst/>
              <a:ahLst/>
              <a:cxnLst/>
              <a:rect l="l" t="t" r="r" b="b"/>
              <a:pathLst>
                <a:path w="2885440" h="2153920">
                  <a:moveTo>
                    <a:pt x="0" y="2153792"/>
                  </a:moveTo>
                  <a:lnTo>
                    <a:pt x="2885313" y="2153792"/>
                  </a:lnTo>
                  <a:lnTo>
                    <a:pt x="2885313" y="0"/>
                  </a:lnTo>
                  <a:lnTo>
                    <a:pt x="0" y="0"/>
                  </a:lnTo>
                  <a:lnTo>
                    <a:pt x="0" y="2153792"/>
                  </a:lnTo>
                  <a:close/>
                </a:path>
              </a:pathLst>
            </a:custGeom>
            <a:ln w="952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8691498" y="1355216"/>
            <a:ext cx="242189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155" dirty="0">
                <a:solidFill>
                  <a:srgbClr val="FFFFFF"/>
                </a:solidFill>
                <a:latin typeface="Arial"/>
                <a:cs typeface="Arial"/>
              </a:rPr>
              <a:t>PRINCIPALI</a:t>
            </a:r>
            <a:r>
              <a:rPr sz="14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140" dirty="0">
                <a:solidFill>
                  <a:srgbClr val="FFFFFF"/>
                </a:solidFill>
                <a:latin typeface="Arial"/>
                <a:cs typeface="Arial"/>
              </a:rPr>
              <a:t>IMPIANTI</a:t>
            </a:r>
            <a:r>
              <a:rPr sz="1400" b="1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120" dirty="0">
                <a:solidFill>
                  <a:srgbClr val="FFFFFF"/>
                </a:solidFill>
                <a:latin typeface="Arial"/>
                <a:cs typeface="Arial"/>
              </a:rPr>
              <a:t>COSTRUITI:</a:t>
            </a:r>
            <a:endParaRPr sz="1400" dirty="0">
              <a:latin typeface="Arial"/>
              <a:cs typeface="Arial"/>
            </a:endParaRPr>
          </a:p>
        </p:txBody>
      </p:sp>
      <p:graphicFrame>
        <p:nvGraphicFramePr>
          <p:cNvPr id="11" name="object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4443036"/>
              </p:ext>
            </p:extLst>
          </p:nvPr>
        </p:nvGraphicFramePr>
        <p:xfrm>
          <a:off x="8199501" y="1486629"/>
          <a:ext cx="3503295" cy="295084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072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60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55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9525">
                        <a:lnSpc>
                          <a:spcPts val="1670"/>
                        </a:lnSpc>
                        <a:spcBef>
                          <a:spcPts val="910"/>
                        </a:spcBef>
                      </a:pPr>
                      <a:r>
                        <a:rPr sz="1400" spc="-1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Lanuvio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15570" marB="0"/>
                </a:tc>
                <a:tc>
                  <a:txBody>
                    <a:bodyPr/>
                    <a:lstStyle/>
                    <a:p>
                      <a:pPr marR="25400" algn="r">
                        <a:lnSpc>
                          <a:spcPts val="1670"/>
                        </a:lnSpc>
                        <a:spcBef>
                          <a:spcPts val="910"/>
                        </a:spcBef>
                      </a:pPr>
                      <a:r>
                        <a:rPr sz="1400" spc="-10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22,9</a:t>
                      </a:r>
                      <a:r>
                        <a:rPr sz="1400" spc="-17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400" spc="-25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MWp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1557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6535">
                <a:tc>
                  <a:txBody>
                    <a:bodyPr/>
                    <a:lstStyle/>
                    <a:p>
                      <a:pPr marL="9525">
                        <a:lnSpc>
                          <a:spcPts val="1610"/>
                        </a:lnSpc>
                      </a:pPr>
                      <a:r>
                        <a:rPr sz="1400" spc="-135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Borgo</a:t>
                      </a:r>
                      <a:r>
                        <a:rPr sz="1400" spc="-155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400" spc="-6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S.</a:t>
                      </a:r>
                      <a:r>
                        <a:rPr sz="1400" spc="-13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400" spc="-1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Lazzaro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3020" algn="r">
                        <a:lnSpc>
                          <a:spcPts val="1610"/>
                        </a:lnSpc>
                      </a:pPr>
                      <a:r>
                        <a:rPr sz="1400" spc="-10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21,7</a:t>
                      </a:r>
                      <a:r>
                        <a:rPr sz="1400" spc="-195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400" spc="-25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MWp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2725">
                <a:tc>
                  <a:txBody>
                    <a:bodyPr/>
                    <a:lstStyle/>
                    <a:p>
                      <a:pPr marL="9525">
                        <a:lnSpc>
                          <a:spcPts val="1580"/>
                        </a:lnSpc>
                      </a:pPr>
                      <a:r>
                        <a:rPr sz="1400" spc="-1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Altomonte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1750" algn="r">
                        <a:lnSpc>
                          <a:spcPts val="1580"/>
                        </a:lnSpc>
                      </a:pPr>
                      <a:r>
                        <a:rPr sz="1400" spc="-8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8,2</a:t>
                      </a:r>
                      <a:r>
                        <a:rPr sz="1400" spc="-195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400" spc="-25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MWp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2725">
                <a:tc>
                  <a:txBody>
                    <a:bodyPr/>
                    <a:lstStyle/>
                    <a:p>
                      <a:pPr marL="9525">
                        <a:lnSpc>
                          <a:spcPts val="1580"/>
                        </a:lnSpc>
                      </a:pPr>
                      <a:r>
                        <a:rPr sz="1400" spc="-1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Canaro</a:t>
                      </a:r>
                      <a:endParaRPr sz="1400" dirty="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580"/>
                        </a:lnSpc>
                      </a:pPr>
                      <a:r>
                        <a:rPr sz="1400" spc="-8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6,0</a:t>
                      </a:r>
                      <a:r>
                        <a:rPr sz="1400" spc="-185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400" spc="-25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MWp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2725">
                <a:tc>
                  <a:txBody>
                    <a:bodyPr/>
                    <a:lstStyle/>
                    <a:p>
                      <a:pPr marL="9525">
                        <a:lnSpc>
                          <a:spcPts val="1580"/>
                        </a:lnSpc>
                      </a:pPr>
                      <a:r>
                        <a:rPr sz="1400" spc="-11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Milis</a:t>
                      </a:r>
                      <a:r>
                        <a:rPr sz="1400" spc="-95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400" spc="-5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1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580"/>
                        </a:lnSpc>
                      </a:pPr>
                      <a:r>
                        <a:rPr sz="1400" spc="-8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5,9</a:t>
                      </a:r>
                      <a:r>
                        <a:rPr sz="1400" spc="-185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400" spc="-25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MWp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2725">
                <a:tc>
                  <a:txBody>
                    <a:bodyPr/>
                    <a:lstStyle/>
                    <a:p>
                      <a:pPr marL="9525">
                        <a:lnSpc>
                          <a:spcPts val="1580"/>
                        </a:lnSpc>
                      </a:pPr>
                      <a:r>
                        <a:rPr sz="1400" spc="-11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Milis</a:t>
                      </a:r>
                      <a:r>
                        <a:rPr sz="1400" spc="-95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400" spc="-5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2</a:t>
                      </a:r>
                      <a:endParaRPr sz="1400" dirty="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580"/>
                        </a:lnSpc>
                      </a:pPr>
                      <a:r>
                        <a:rPr sz="1400" spc="-8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5,9</a:t>
                      </a:r>
                      <a:r>
                        <a:rPr sz="1400" spc="-185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400" spc="-25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MWp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2725">
                <a:tc>
                  <a:txBody>
                    <a:bodyPr/>
                    <a:lstStyle/>
                    <a:p>
                      <a:pPr marL="9525">
                        <a:lnSpc>
                          <a:spcPts val="1580"/>
                        </a:lnSpc>
                      </a:pPr>
                      <a:r>
                        <a:rPr sz="1400" spc="-114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San</a:t>
                      </a:r>
                      <a:r>
                        <a:rPr sz="1400" spc="-195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400" spc="-1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Gillio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1750" algn="r">
                        <a:lnSpc>
                          <a:spcPts val="1580"/>
                        </a:lnSpc>
                      </a:pPr>
                      <a:r>
                        <a:rPr sz="1400" spc="-9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4,8</a:t>
                      </a:r>
                      <a:r>
                        <a:rPr sz="1400" spc="-17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400" spc="-25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MWp</a:t>
                      </a:r>
                      <a:endParaRPr sz="1400" dirty="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9525">
                        <a:lnSpc>
                          <a:spcPts val="1580"/>
                        </a:lnSpc>
                      </a:pPr>
                      <a:r>
                        <a:rPr sz="1400" spc="-1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Barrafranca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1750" algn="r">
                        <a:lnSpc>
                          <a:spcPts val="1580"/>
                        </a:lnSpc>
                      </a:pPr>
                      <a:r>
                        <a:rPr sz="1400" spc="-95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4,5</a:t>
                      </a:r>
                      <a:r>
                        <a:rPr sz="1400" spc="-155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400" spc="-25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MWp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9525">
                        <a:lnSpc>
                          <a:spcPts val="1580"/>
                        </a:lnSpc>
                      </a:pPr>
                      <a:r>
                        <a:rPr sz="1400" spc="-125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Montalto</a:t>
                      </a:r>
                      <a:r>
                        <a:rPr sz="1400" spc="-155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400" spc="-7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di</a:t>
                      </a:r>
                      <a:r>
                        <a:rPr sz="1400" spc="-9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400" spc="-1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Castro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1750" algn="r">
                        <a:lnSpc>
                          <a:spcPts val="1580"/>
                        </a:lnSpc>
                      </a:pPr>
                      <a:r>
                        <a:rPr sz="1400" spc="-8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3,3</a:t>
                      </a:r>
                      <a:r>
                        <a:rPr sz="1400" spc="-195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400" spc="-25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MWp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2725">
                <a:tc>
                  <a:txBody>
                    <a:bodyPr/>
                    <a:lstStyle/>
                    <a:p>
                      <a:pPr marL="9525">
                        <a:lnSpc>
                          <a:spcPts val="1575"/>
                        </a:lnSpc>
                      </a:pPr>
                      <a:r>
                        <a:rPr sz="1400" spc="-1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Ancona</a:t>
                      </a:r>
                      <a:endParaRPr sz="1400" dirty="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575"/>
                        </a:lnSpc>
                      </a:pPr>
                      <a:r>
                        <a:rPr sz="1400" spc="-8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3,2</a:t>
                      </a:r>
                      <a:r>
                        <a:rPr sz="1400" spc="-185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400" spc="-25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MWp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2725">
                <a:tc>
                  <a:txBody>
                    <a:bodyPr/>
                    <a:lstStyle/>
                    <a:p>
                      <a:pPr marL="9525">
                        <a:lnSpc>
                          <a:spcPts val="1580"/>
                        </a:lnSpc>
                      </a:pPr>
                      <a:r>
                        <a:rPr sz="1400" spc="-114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Cisterna</a:t>
                      </a:r>
                      <a:r>
                        <a:rPr sz="1400" spc="-195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400" spc="-7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di</a:t>
                      </a:r>
                      <a:r>
                        <a:rPr sz="1400" spc="-105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400" spc="-1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Latina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580"/>
                        </a:lnSpc>
                      </a:pPr>
                      <a:r>
                        <a:rPr sz="1400" spc="-8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3,0</a:t>
                      </a:r>
                      <a:r>
                        <a:rPr sz="1400" spc="-185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400" spc="-25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MWp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2566">
                <a:tc>
                  <a:txBody>
                    <a:bodyPr/>
                    <a:lstStyle/>
                    <a:p>
                      <a:pPr marL="9525">
                        <a:lnSpc>
                          <a:spcPts val="1530"/>
                        </a:lnSpc>
                      </a:pPr>
                      <a:r>
                        <a:rPr sz="1400" spc="-125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Santa</a:t>
                      </a:r>
                      <a:r>
                        <a:rPr sz="1400" spc="-14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400" spc="-1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Lucia</a:t>
                      </a:r>
                      <a:endParaRPr sz="1400" dirty="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1750" algn="r">
                        <a:lnSpc>
                          <a:spcPts val="1530"/>
                        </a:lnSpc>
                      </a:pPr>
                      <a:r>
                        <a:rPr sz="1400" spc="-8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2,8</a:t>
                      </a:r>
                      <a:r>
                        <a:rPr sz="1400" spc="-195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400" spc="-25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MWp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00660">
                <a:tc>
                  <a:txBody>
                    <a:bodyPr/>
                    <a:lstStyle/>
                    <a:p>
                      <a:pPr marL="9525">
                        <a:lnSpc>
                          <a:spcPts val="1485"/>
                        </a:lnSpc>
                      </a:pPr>
                      <a:r>
                        <a:rPr sz="1400" spc="-10" dirty="0" err="1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Recetto</a:t>
                      </a:r>
                      <a:endParaRPr lang="it-IT" sz="1400" spc="-10" dirty="0">
                        <a:solidFill>
                          <a:srgbClr val="FFFFFF"/>
                        </a:solidFill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485"/>
                        </a:lnSpc>
                      </a:pPr>
                      <a:r>
                        <a:rPr sz="1400" spc="-8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2,8</a:t>
                      </a:r>
                      <a:r>
                        <a:rPr sz="1400" spc="-185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400" spc="-25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MWp</a:t>
                      </a:r>
                      <a:endParaRPr sz="1400" dirty="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grpSp>
        <p:nvGrpSpPr>
          <p:cNvPr id="12" name="object 12"/>
          <p:cNvGrpSpPr/>
          <p:nvPr/>
        </p:nvGrpSpPr>
        <p:grpSpPr>
          <a:xfrm>
            <a:off x="37706" y="104154"/>
            <a:ext cx="8566530" cy="5948260"/>
            <a:chOff x="1" y="39535"/>
            <a:chExt cx="8566530" cy="5948260"/>
          </a:xfrm>
        </p:grpSpPr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99122" y="852798"/>
              <a:ext cx="809244" cy="577596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594169" y="831850"/>
              <a:ext cx="819150" cy="587375"/>
            </a:xfrm>
            <a:custGeom>
              <a:avLst/>
              <a:gdLst/>
              <a:ahLst/>
              <a:cxnLst/>
              <a:rect l="l" t="t" r="r" b="b"/>
              <a:pathLst>
                <a:path w="819150" h="587375">
                  <a:moveTo>
                    <a:pt x="0" y="587121"/>
                  </a:moveTo>
                  <a:lnTo>
                    <a:pt x="818769" y="587121"/>
                  </a:lnTo>
                  <a:lnTo>
                    <a:pt x="818769" y="0"/>
                  </a:lnTo>
                  <a:lnTo>
                    <a:pt x="0" y="0"/>
                  </a:lnTo>
                  <a:lnTo>
                    <a:pt x="0" y="587121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5" name="object 15"/>
            <p:cNvSpPr/>
            <p:nvPr/>
          </p:nvSpPr>
          <p:spPr>
            <a:xfrm>
              <a:off x="4076700" y="2055875"/>
              <a:ext cx="3330575" cy="3931920"/>
            </a:xfrm>
            <a:custGeom>
              <a:avLst/>
              <a:gdLst/>
              <a:ahLst/>
              <a:cxnLst/>
              <a:rect l="l" t="t" r="r" b="b"/>
              <a:pathLst>
                <a:path w="3330575" h="3931920">
                  <a:moveTo>
                    <a:pt x="897636" y="2495931"/>
                  </a:moveTo>
                  <a:lnTo>
                    <a:pt x="893445" y="2441702"/>
                  </a:lnTo>
                  <a:lnTo>
                    <a:pt x="880745" y="2385314"/>
                  </a:lnTo>
                  <a:lnTo>
                    <a:pt x="859663" y="2333117"/>
                  </a:lnTo>
                  <a:lnTo>
                    <a:pt x="830072" y="2291588"/>
                  </a:lnTo>
                  <a:lnTo>
                    <a:pt x="809371" y="2262124"/>
                  </a:lnTo>
                  <a:lnTo>
                    <a:pt x="782193" y="2243328"/>
                  </a:lnTo>
                  <a:lnTo>
                    <a:pt x="750951" y="2237359"/>
                  </a:lnTo>
                  <a:lnTo>
                    <a:pt x="717550" y="2246249"/>
                  </a:lnTo>
                  <a:lnTo>
                    <a:pt x="687197" y="2253742"/>
                  </a:lnTo>
                  <a:lnTo>
                    <a:pt x="661162" y="2271776"/>
                  </a:lnTo>
                  <a:lnTo>
                    <a:pt x="635127" y="2294128"/>
                  </a:lnTo>
                  <a:lnTo>
                    <a:pt x="604901" y="2314321"/>
                  </a:lnTo>
                  <a:lnTo>
                    <a:pt x="588010" y="2334514"/>
                  </a:lnTo>
                  <a:lnTo>
                    <a:pt x="571119" y="2356866"/>
                  </a:lnTo>
                  <a:lnTo>
                    <a:pt x="554355" y="2374900"/>
                  </a:lnTo>
                  <a:lnTo>
                    <a:pt x="537464" y="2382393"/>
                  </a:lnTo>
                  <a:lnTo>
                    <a:pt x="510667" y="2355088"/>
                  </a:lnTo>
                  <a:lnTo>
                    <a:pt x="492379" y="2317242"/>
                  </a:lnTo>
                  <a:lnTo>
                    <a:pt x="474091" y="2283460"/>
                  </a:lnTo>
                  <a:lnTo>
                    <a:pt x="421386" y="2296922"/>
                  </a:lnTo>
                  <a:lnTo>
                    <a:pt x="407924" y="2339848"/>
                  </a:lnTo>
                  <a:lnTo>
                    <a:pt x="402971" y="2387092"/>
                  </a:lnTo>
                  <a:lnTo>
                    <a:pt x="402336" y="2427859"/>
                  </a:lnTo>
                  <a:lnTo>
                    <a:pt x="469900" y="2495931"/>
                  </a:lnTo>
                  <a:lnTo>
                    <a:pt x="486410" y="2516886"/>
                  </a:lnTo>
                  <a:lnTo>
                    <a:pt x="500761" y="2544191"/>
                  </a:lnTo>
                  <a:lnTo>
                    <a:pt x="510921" y="2575814"/>
                  </a:lnTo>
                  <a:lnTo>
                    <a:pt x="514858" y="2609469"/>
                  </a:lnTo>
                  <a:lnTo>
                    <a:pt x="511302" y="2626487"/>
                  </a:lnTo>
                  <a:lnTo>
                    <a:pt x="495935" y="2660523"/>
                  </a:lnTo>
                  <a:lnTo>
                    <a:pt x="492379" y="2677541"/>
                  </a:lnTo>
                  <a:lnTo>
                    <a:pt x="512445" y="2691384"/>
                  </a:lnTo>
                  <a:lnTo>
                    <a:pt x="534543" y="2703068"/>
                  </a:lnTo>
                  <a:lnTo>
                    <a:pt x="552577" y="2719070"/>
                  </a:lnTo>
                  <a:lnTo>
                    <a:pt x="559943" y="2745740"/>
                  </a:lnTo>
                  <a:lnTo>
                    <a:pt x="552577" y="2779776"/>
                  </a:lnTo>
                  <a:lnTo>
                    <a:pt x="534543" y="2813812"/>
                  </a:lnTo>
                  <a:lnTo>
                    <a:pt x="512445" y="2847848"/>
                  </a:lnTo>
                  <a:lnTo>
                    <a:pt x="492379" y="2881884"/>
                  </a:lnTo>
                  <a:lnTo>
                    <a:pt x="488823" y="2915666"/>
                  </a:lnTo>
                  <a:lnTo>
                    <a:pt x="481076" y="2947162"/>
                  </a:lnTo>
                  <a:lnTo>
                    <a:pt x="473456" y="2974467"/>
                  </a:lnTo>
                  <a:lnTo>
                    <a:pt x="469900" y="2995422"/>
                  </a:lnTo>
                  <a:lnTo>
                    <a:pt x="486791" y="3015615"/>
                  </a:lnTo>
                  <a:lnTo>
                    <a:pt x="503682" y="3037967"/>
                  </a:lnTo>
                  <a:lnTo>
                    <a:pt x="520573" y="3056001"/>
                  </a:lnTo>
                  <a:lnTo>
                    <a:pt x="537464" y="3063494"/>
                  </a:lnTo>
                  <a:lnTo>
                    <a:pt x="558165" y="3079877"/>
                  </a:lnTo>
                  <a:lnTo>
                    <a:pt x="585216" y="3091942"/>
                  </a:lnTo>
                  <a:lnTo>
                    <a:pt x="616585" y="3095498"/>
                  </a:lnTo>
                  <a:lnTo>
                    <a:pt x="649986" y="3086227"/>
                  </a:lnTo>
                  <a:lnTo>
                    <a:pt x="663321" y="3062097"/>
                  </a:lnTo>
                  <a:lnTo>
                    <a:pt x="681609" y="2996819"/>
                  </a:lnTo>
                  <a:lnTo>
                    <a:pt x="695071" y="2972689"/>
                  </a:lnTo>
                  <a:lnTo>
                    <a:pt x="731901" y="2986151"/>
                  </a:lnTo>
                  <a:lnTo>
                    <a:pt x="771017" y="3012440"/>
                  </a:lnTo>
                  <a:lnTo>
                    <a:pt x="805815" y="3030220"/>
                  </a:lnTo>
                  <a:lnTo>
                    <a:pt x="845439" y="2977896"/>
                  </a:lnTo>
                  <a:lnTo>
                    <a:pt x="854202" y="2935224"/>
                  </a:lnTo>
                  <a:lnTo>
                    <a:pt x="857885" y="2890647"/>
                  </a:lnTo>
                  <a:lnTo>
                    <a:pt x="857885" y="2844419"/>
                  </a:lnTo>
                  <a:lnTo>
                    <a:pt x="855980" y="2797048"/>
                  </a:lnTo>
                  <a:lnTo>
                    <a:pt x="853694" y="2748915"/>
                  </a:lnTo>
                  <a:lnTo>
                    <a:pt x="852551" y="2700274"/>
                  </a:lnTo>
                  <a:lnTo>
                    <a:pt x="848995" y="2670175"/>
                  </a:lnTo>
                  <a:lnTo>
                    <a:pt x="841248" y="2646426"/>
                  </a:lnTo>
                  <a:lnTo>
                    <a:pt x="833628" y="2626868"/>
                  </a:lnTo>
                  <a:lnTo>
                    <a:pt x="830072" y="2609469"/>
                  </a:lnTo>
                  <a:lnTo>
                    <a:pt x="840613" y="2578989"/>
                  </a:lnTo>
                  <a:lnTo>
                    <a:pt x="887095" y="2526538"/>
                  </a:lnTo>
                  <a:lnTo>
                    <a:pt x="897636" y="2495931"/>
                  </a:lnTo>
                  <a:close/>
                </a:path>
                <a:path w="3330575" h="3931920">
                  <a:moveTo>
                    <a:pt x="2529840" y="3314700"/>
                  </a:moveTo>
                  <a:lnTo>
                    <a:pt x="2495804" y="3321558"/>
                  </a:lnTo>
                  <a:lnTo>
                    <a:pt x="2459723" y="3336671"/>
                  </a:lnTo>
                  <a:lnTo>
                    <a:pt x="2419477" y="3351911"/>
                  </a:lnTo>
                  <a:lnTo>
                    <a:pt x="2372868" y="3358769"/>
                  </a:lnTo>
                  <a:lnTo>
                    <a:pt x="2329942" y="3374136"/>
                  </a:lnTo>
                  <a:lnTo>
                    <a:pt x="2282698" y="3391662"/>
                  </a:lnTo>
                  <a:lnTo>
                    <a:pt x="2232279" y="3408045"/>
                  </a:lnTo>
                  <a:lnTo>
                    <a:pt x="2179701" y="3420237"/>
                  </a:lnTo>
                  <a:lnTo>
                    <a:pt x="2126107" y="3424936"/>
                  </a:lnTo>
                  <a:lnTo>
                    <a:pt x="1946656" y="3424936"/>
                  </a:lnTo>
                  <a:lnTo>
                    <a:pt x="1925955" y="3418332"/>
                  </a:lnTo>
                  <a:lnTo>
                    <a:pt x="1898904" y="3405632"/>
                  </a:lnTo>
                  <a:lnTo>
                    <a:pt x="1867789" y="3396996"/>
                  </a:lnTo>
                  <a:lnTo>
                    <a:pt x="1834515" y="3402838"/>
                  </a:lnTo>
                  <a:lnTo>
                    <a:pt x="1800860" y="3399790"/>
                  </a:lnTo>
                  <a:lnTo>
                    <a:pt x="1767205" y="3394583"/>
                  </a:lnTo>
                  <a:lnTo>
                    <a:pt x="1733550" y="3393567"/>
                  </a:lnTo>
                  <a:lnTo>
                    <a:pt x="1699895" y="3402838"/>
                  </a:lnTo>
                  <a:lnTo>
                    <a:pt x="1683766" y="3426587"/>
                  </a:lnTo>
                  <a:lnTo>
                    <a:pt x="1671955" y="3460750"/>
                  </a:lnTo>
                  <a:lnTo>
                    <a:pt x="1668399" y="3498977"/>
                  </a:lnTo>
                  <a:lnTo>
                    <a:pt x="1677543" y="3535134"/>
                  </a:lnTo>
                  <a:lnTo>
                    <a:pt x="1714627" y="3557536"/>
                  </a:lnTo>
                  <a:lnTo>
                    <a:pt x="1756029" y="3565448"/>
                  </a:lnTo>
                  <a:lnTo>
                    <a:pt x="1797304" y="3569246"/>
                  </a:lnTo>
                  <a:lnTo>
                    <a:pt x="1834515" y="3579228"/>
                  </a:lnTo>
                  <a:lnTo>
                    <a:pt x="1864233" y="3599205"/>
                  </a:lnTo>
                  <a:lnTo>
                    <a:pt x="1887728" y="3623310"/>
                  </a:lnTo>
                  <a:lnTo>
                    <a:pt x="1907032" y="3647427"/>
                  </a:lnTo>
                  <a:lnTo>
                    <a:pt x="1924177" y="3667391"/>
                  </a:lnTo>
                  <a:lnTo>
                    <a:pt x="1974596" y="3696678"/>
                  </a:lnTo>
                  <a:lnTo>
                    <a:pt x="2025142" y="3719753"/>
                  </a:lnTo>
                  <a:lnTo>
                    <a:pt x="2075561" y="3738702"/>
                  </a:lnTo>
                  <a:lnTo>
                    <a:pt x="2126107" y="3755567"/>
                  </a:lnTo>
                  <a:lnTo>
                    <a:pt x="2156206" y="3775557"/>
                  </a:lnTo>
                  <a:lnTo>
                    <a:pt x="2208149" y="3823766"/>
                  </a:lnTo>
                  <a:lnTo>
                    <a:pt x="2238248" y="3843744"/>
                  </a:lnTo>
                  <a:lnTo>
                    <a:pt x="2275713" y="3876129"/>
                  </a:lnTo>
                  <a:lnTo>
                    <a:pt x="2319528" y="3904373"/>
                  </a:lnTo>
                  <a:lnTo>
                    <a:pt x="2367534" y="3924350"/>
                  </a:lnTo>
                  <a:lnTo>
                    <a:pt x="2417699" y="3931920"/>
                  </a:lnTo>
                  <a:lnTo>
                    <a:pt x="2424049" y="3921252"/>
                  </a:lnTo>
                  <a:lnTo>
                    <a:pt x="2417699" y="3896106"/>
                  </a:lnTo>
                  <a:lnTo>
                    <a:pt x="2411349" y="3866832"/>
                  </a:lnTo>
                  <a:lnTo>
                    <a:pt x="2417699" y="3843744"/>
                  </a:lnTo>
                  <a:lnTo>
                    <a:pt x="2424684" y="3830320"/>
                  </a:lnTo>
                  <a:lnTo>
                    <a:pt x="2440051" y="3818953"/>
                  </a:lnTo>
                  <a:lnTo>
                    <a:pt x="2455545" y="3803446"/>
                  </a:lnTo>
                  <a:lnTo>
                    <a:pt x="2462530" y="3777615"/>
                  </a:lnTo>
                  <a:lnTo>
                    <a:pt x="2468118" y="3760749"/>
                  </a:lnTo>
                  <a:lnTo>
                    <a:pt x="2456942" y="3741801"/>
                  </a:lnTo>
                  <a:lnTo>
                    <a:pt x="2437371" y="3718725"/>
                  </a:lnTo>
                  <a:lnTo>
                    <a:pt x="2417699" y="3689439"/>
                  </a:lnTo>
                  <a:lnTo>
                    <a:pt x="2414524" y="3656380"/>
                  </a:lnTo>
                  <a:lnTo>
                    <a:pt x="2409317" y="3623310"/>
                  </a:lnTo>
                  <a:lnTo>
                    <a:pt x="2417699" y="3557181"/>
                  </a:lnTo>
                  <a:lnTo>
                    <a:pt x="2435847" y="3504438"/>
                  </a:lnTo>
                  <a:lnTo>
                    <a:pt x="2460371" y="3452749"/>
                  </a:lnTo>
                  <a:lnTo>
                    <a:pt x="2487168" y="3403219"/>
                  </a:lnTo>
                  <a:lnTo>
                    <a:pt x="2511679" y="3356864"/>
                  </a:lnTo>
                  <a:lnTo>
                    <a:pt x="2529840" y="3314700"/>
                  </a:lnTo>
                  <a:close/>
                </a:path>
                <a:path w="3330575" h="3931920">
                  <a:moveTo>
                    <a:pt x="3330575" y="2741168"/>
                  </a:moveTo>
                  <a:lnTo>
                    <a:pt x="3328416" y="2696972"/>
                  </a:lnTo>
                  <a:lnTo>
                    <a:pt x="3317494" y="2648712"/>
                  </a:lnTo>
                  <a:lnTo>
                    <a:pt x="3307080" y="2568194"/>
                  </a:lnTo>
                  <a:lnTo>
                    <a:pt x="3281807" y="2525014"/>
                  </a:lnTo>
                  <a:lnTo>
                    <a:pt x="3229991" y="2481326"/>
                  </a:lnTo>
                  <a:lnTo>
                    <a:pt x="3195320" y="2465451"/>
                  </a:lnTo>
                  <a:lnTo>
                    <a:pt x="3160522" y="2453767"/>
                  </a:lnTo>
                  <a:lnTo>
                    <a:pt x="3125851" y="2440051"/>
                  </a:lnTo>
                  <a:lnTo>
                    <a:pt x="3086354" y="2410587"/>
                  </a:lnTo>
                  <a:lnTo>
                    <a:pt x="3010789" y="2344039"/>
                  </a:lnTo>
                  <a:lnTo>
                    <a:pt x="2967990" y="2311400"/>
                  </a:lnTo>
                  <a:lnTo>
                    <a:pt x="2917444" y="2281936"/>
                  </a:lnTo>
                  <a:lnTo>
                    <a:pt x="2875026" y="2268220"/>
                  </a:lnTo>
                  <a:lnTo>
                    <a:pt x="2821940" y="2256536"/>
                  </a:lnTo>
                  <a:lnTo>
                    <a:pt x="2764409" y="2240661"/>
                  </a:lnTo>
                  <a:lnTo>
                    <a:pt x="2709037" y="2214118"/>
                  </a:lnTo>
                  <a:lnTo>
                    <a:pt x="2674620" y="2196846"/>
                  </a:lnTo>
                  <a:lnTo>
                    <a:pt x="2614676" y="2153666"/>
                  </a:lnTo>
                  <a:lnTo>
                    <a:pt x="2593340" y="2123694"/>
                  </a:lnTo>
                  <a:lnTo>
                    <a:pt x="2600579" y="2106803"/>
                  </a:lnTo>
                  <a:lnTo>
                    <a:pt x="2632329" y="2072894"/>
                  </a:lnTo>
                  <a:lnTo>
                    <a:pt x="2639568" y="2056003"/>
                  </a:lnTo>
                  <a:lnTo>
                    <a:pt x="2656205" y="2035556"/>
                  </a:lnTo>
                  <a:lnTo>
                    <a:pt x="2668524" y="2010791"/>
                  </a:lnTo>
                  <a:lnTo>
                    <a:pt x="2672080" y="1986026"/>
                  </a:lnTo>
                  <a:lnTo>
                    <a:pt x="2662682" y="1965579"/>
                  </a:lnTo>
                  <a:lnTo>
                    <a:pt x="2593340" y="1965579"/>
                  </a:lnTo>
                  <a:lnTo>
                    <a:pt x="2540254" y="1967738"/>
                  </a:lnTo>
                  <a:lnTo>
                    <a:pt x="2491740" y="1972056"/>
                  </a:lnTo>
                  <a:lnTo>
                    <a:pt x="2446528" y="1975358"/>
                  </a:lnTo>
                  <a:lnTo>
                    <a:pt x="2403602" y="1974215"/>
                  </a:lnTo>
                  <a:lnTo>
                    <a:pt x="2361692" y="1965579"/>
                  </a:lnTo>
                  <a:lnTo>
                    <a:pt x="2309622" y="1937004"/>
                  </a:lnTo>
                  <a:lnTo>
                    <a:pt x="2292223" y="1920367"/>
                  </a:lnTo>
                  <a:lnTo>
                    <a:pt x="2255901" y="1889760"/>
                  </a:lnTo>
                  <a:lnTo>
                    <a:pt x="2217547" y="1863471"/>
                  </a:lnTo>
                  <a:lnTo>
                    <a:pt x="2179320" y="1838452"/>
                  </a:lnTo>
                  <a:lnTo>
                    <a:pt x="2142998" y="1811655"/>
                  </a:lnTo>
                  <a:lnTo>
                    <a:pt x="2110613" y="1779778"/>
                  </a:lnTo>
                  <a:lnTo>
                    <a:pt x="2083943" y="1739646"/>
                  </a:lnTo>
                  <a:lnTo>
                    <a:pt x="2059940" y="1695323"/>
                  </a:lnTo>
                  <a:lnTo>
                    <a:pt x="2039366" y="1647825"/>
                  </a:lnTo>
                  <a:lnTo>
                    <a:pt x="2021586" y="1598295"/>
                  </a:lnTo>
                  <a:lnTo>
                    <a:pt x="2005711" y="1547622"/>
                  </a:lnTo>
                  <a:lnTo>
                    <a:pt x="1976374" y="1447419"/>
                  </a:lnTo>
                  <a:lnTo>
                    <a:pt x="1961388" y="1399921"/>
                  </a:lnTo>
                  <a:lnTo>
                    <a:pt x="1945005" y="1355598"/>
                  </a:lnTo>
                  <a:lnTo>
                    <a:pt x="1927606" y="1345692"/>
                  </a:lnTo>
                  <a:lnTo>
                    <a:pt x="1892808" y="1342898"/>
                  </a:lnTo>
                  <a:lnTo>
                    <a:pt x="1875536" y="1332992"/>
                  </a:lnTo>
                  <a:lnTo>
                    <a:pt x="1840738" y="1308989"/>
                  </a:lnTo>
                  <a:lnTo>
                    <a:pt x="1771269" y="1243965"/>
                  </a:lnTo>
                  <a:lnTo>
                    <a:pt x="1736598" y="1219962"/>
                  </a:lnTo>
                  <a:lnTo>
                    <a:pt x="1715516" y="1213612"/>
                  </a:lnTo>
                  <a:lnTo>
                    <a:pt x="1664970" y="1226312"/>
                  </a:lnTo>
                  <a:lnTo>
                    <a:pt x="1644015" y="1219962"/>
                  </a:lnTo>
                  <a:lnTo>
                    <a:pt x="1574546" y="1084453"/>
                  </a:lnTo>
                  <a:lnTo>
                    <a:pt x="1561084" y="1046734"/>
                  </a:lnTo>
                  <a:lnTo>
                    <a:pt x="1554226" y="1002538"/>
                  </a:lnTo>
                  <a:lnTo>
                    <a:pt x="1551686" y="954278"/>
                  </a:lnTo>
                  <a:lnTo>
                    <a:pt x="1551305" y="903732"/>
                  </a:lnTo>
                  <a:lnTo>
                    <a:pt x="1562100" y="886714"/>
                  </a:lnTo>
                  <a:lnTo>
                    <a:pt x="1609852" y="852805"/>
                  </a:lnTo>
                  <a:lnTo>
                    <a:pt x="1620774" y="835914"/>
                  </a:lnTo>
                  <a:lnTo>
                    <a:pt x="1609852" y="805561"/>
                  </a:lnTo>
                  <a:lnTo>
                    <a:pt x="1562100" y="753364"/>
                  </a:lnTo>
                  <a:lnTo>
                    <a:pt x="1551305" y="723011"/>
                  </a:lnTo>
                  <a:lnTo>
                    <a:pt x="1565783" y="657987"/>
                  </a:lnTo>
                  <a:lnTo>
                    <a:pt x="1597660" y="609981"/>
                  </a:lnTo>
                  <a:lnTo>
                    <a:pt x="1679067" y="597281"/>
                  </a:lnTo>
                  <a:lnTo>
                    <a:pt x="1713357" y="587375"/>
                  </a:lnTo>
                  <a:lnTo>
                    <a:pt x="1731137" y="580390"/>
                  </a:lnTo>
                  <a:lnTo>
                    <a:pt x="1751076" y="564769"/>
                  </a:lnTo>
                  <a:lnTo>
                    <a:pt x="1775333" y="549275"/>
                  </a:lnTo>
                  <a:lnTo>
                    <a:pt x="1806067" y="542290"/>
                  </a:lnTo>
                  <a:lnTo>
                    <a:pt x="1823339" y="532765"/>
                  </a:lnTo>
                  <a:lnTo>
                    <a:pt x="1840738" y="533781"/>
                  </a:lnTo>
                  <a:lnTo>
                    <a:pt x="1858137" y="539115"/>
                  </a:lnTo>
                  <a:lnTo>
                    <a:pt x="1875536" y="542290"/>
                  </a:lnTo>
                  <a:lnTo>
                    <a:pt x="1945005" y="542290"/>
                  </a:lnTo>
                  <a:lnTo>
                    <a:pt x="1927987" y="512318"/>
                  </a:lnTo>
                  <a:lnTo>
                    <a:pt x="1913128" y="488569"/>
                  </a:lnTo>
                  <a:lnTo>
                    <a:pt x="1902587" y="469138"/>
                  </a:lnTo>
                  <a:lnTo>
                    <a:pt x="1892173" y="421894"/>
                  </a:lnTo>
                  <a:lnTo>
                    <a:pt x="1898650" y="398145"/>
                  </a:lnTo>
                  <a:lnTo>
                    <a:pt x="1905127" y="378714"/>
                  </a:lnTo>
                  <a:lnTo>
                    <a:pt x="1898650" y="361442"/>
                  </a:lnTo>
                  <a:lnTo>
                    <a:pt x="1891792" y="331470"/>
                  </a:lnTo>
                  <a:lnTo>
                    <a:pt x="1878330" y="307848"/>
                  </a:lnTo>
                  <a:lnTo>
                    <a:pt x="1869313" y="288417"/>
                  </a:lnTo>
                  <a:lnTo>
                    <a:pt x="1875536" y="271145"/>
                  </a:lnTo>
                  <a:lnTo>
                    <a:pt x="1883156" y="257683"/>
                  </a:lnTo>
                  <a:lnTo>
                    <a:pt x="1901571" y="248539"/>
                  </a:lnTo>
                  <a:lnTo>
                    <a:pt x="1924304" y="239395"/>
                  </a:lnTo>
                  <a:lnTo>
                    <a:pt x="1945005" y="225933"/>
                  </a:lnTo>
                  <a:lnTo>
                    <a:pt x="1931543" y="222377"/>
                  </a:lnTo>
                  <a:lnTo>
                    <a:pt x="1924685" y="214630"/>
                  </a:lnTo>
                  <a:lnTo>
                    <a:pt x="1922145" y="206883"/>
                  </a:lnTo>
                  <a:lnTo>
                    <a:pt x="1921764" y="203327"/>
                  </a:lnTo>
                  <a:lnTo>
                    <a:pt x="1870075" y="199771"/>
                  </a:lnTo>
                  <a:lnTo>
                    <a:pt x="1820418" y="192024"/>
                  </a:lnTo>
                  <a:lnTo>
                    <a:pt x="1775206" y="184277"/>
                  </a:lnTo>
                  <a:lnTo>
                    <a:pt x="1736598" y="180721"/>
                  </a:lnTo>
                  <a:lnTo>
                    <a:pt x="1698625" y="167640"/>
                  </a:lnTo>
                  <a:lnTo>
                    <a:pt x="1658366" y="160909"/>
                  </a:lnTo>
                  <a:lnTo>
                    <a:pt x="1622552" y="158496"/>
                  </a:lnTo>
                  <a:lnTo>
                    <a:pt x="1597660" y="158115"/>
                  </a:lnTo>
                  <a:lnTo>
                    <a:pt x="1567180" y="140843"/>
                  </a:lnTo>
                  <a:lnTo>
                    <a:pt x="1545590" y="121412"/>
                  </a:lnTo>
                  <a:lnTo>
                    <a:pt x="1532509" y="97790"/>
                  </a:lnTo>
                  <a:lnTo>
                    <a:pt x="1528191" y="67818"/>
                  </a:lnTo>
                  <a:lnTo>
                    <a:pt x="1518412" y="50800"/>
                  </a:lnTo>
                  <a:lnTo>
                    <a:pt x="1519555" y="33909"/>
                  </a:lnTo>
                  <a:lnTo>
                    <a:pt x="1524889" y="17018"/>
                  </a:lnTo>
                  <a:lnTo>
                    <a:pt x="1528191" y="0"/>
                  </a:lnTo>
                  <a:lnTo>
                    <a:pt x="1497457" y="3556"/>
                  </a:lnTo>
                  <a:lnTo>
                    <a:pt x="1473200" y="11303"/>
                  </a:lnTo>
                  <a:lnTo>
                    <a:pt x="1453261" y="19050"/>
                  </a:lnTo>
                  <a:lnTo>
                    <a:pt x="1435608" y="22606"/>
                  </a:lnTo>
                  <a:lnTo>
                    <a:pt x="1404493" y="32512"/>
                  </a:lnTo>
                  <a:lnTo>
                    <a:pt x="1350899" y="35306"/>
                  </a:lnTo>
                  <a:lnTo>
                    <a:pt x="1319784" y="45212"/>
                  </a:lnTo>
                  <a:lnTo>
                    <a:pt x="1288669" y="45593"/>
                  </a:lnTo>
                  <a:lnTo>
                    <a:pt x="1261872" y="48006"/>
                  </a:lnTo>
                  <a:lnTo>
                    <a:pt x="1235075" y="54737"/>
                  </a:lnTo>
                  <a:lnTo>
                    <a:pt x="1203960" y="67818"/>
                  </a:lnTo>
                  <a:lnTo>
                    <a:pt x="1207262" y="75184"/>
                  </a:lnTo>
                  <a:lnTo>
                    <a:pt x="1212723" y="93218"/>
                  </a:lnTo>
                  <a:lnTo>
                    <a:pt x="1213739" y="115443"/>
                  </a:lnTo>
                  <a:lnTo>
                    <a:pt x="1203960" y="135509"/>
                  </a:lnTo>
                  <a:lnTo>
                    <a:pt x="1186307" y="131953"/>
                  </a:lnTo>
                  <a:lnTo>
                    <a:pt x="1166368" y="124206"/>
                  </a:lnTo>
                  <a:lnTo>
                    <a:pt x="1142111" y="116459"/>
                  </a:lnTo>
                  <a:lnTo>
                    <a:pt x="1111377" y="112903"/>
                  </a:lnTo>
                  <a:lnTo>
                    <a:pt x="1093978" y="109347"/>
                  </a:lnTo>
                  <a:lnTo>
                    <a:pt x="1059307" y="93980"/>
                  </a:lnTo>
                  <a:lnTo>
                    <a:pt x="1041908" y="90424"/>
                  </a:lnTo>
                  <a:lnTo>
                    <a:pt x="1028573" y="94234"/>
                  </a:lnTo>
                  <a:lnTo>
                    <a:pt x="1021715" y="104521"/>
                  </a:lnTo>
                  <a:lnTo>
                    <a:pt x="1019175" y="118872"/>
                  </a:lnTo>
                  <a:lnTo>
                    <a:pt x="1018794" y="135509"/>
                  </a:lnTo>
                  <a:lnTo>
                    <a:pt x="1021969" y="155956"/>
                  </a:lnTo>
                  <a:lnTo>
                    <a:pt x="1027430" y="180721"/>
                  </a:lnTo>
                  <a:lnTo>
                    <a:pt x="1028573" y="205486"/>
                  </a:lnTo>
                  <a:lnTo>
                    <a:pt x="1018794" y="225933"/>
                  </a:lnTo>
                  <a:lnTo>
                    <a:pt x="1001395" y="218821"/>
                  </a:lnTo>
                  <a:lnTo>
                    <a:pt x="966724" y="187833"/>
                  </a:lnTo>
                  <a:lnTo>
                    <a:pt x="949325" y="180721"/>
                  </a:lnTo>
                  <a:lnTo>
                    <a:pt x="935990" y="184277"/>
                  </a:lnTo>
                  <a:lnTo>
                    <a:pt x="929132" y="192024"/>
                  </a:lnTo>
                  <a:lnTo>
                    <a:pt x="926592" y="199771"/>
                  </a:lnTo>
                  <a:lnTo>
                    <a:pt x="926211" y="203327"/>
                  </a:lnTo>
                  <a:lnTo>
                    <a:pt x="929386" y="233680"/>
                  </a:lnTo>
                  <a:lnTo>
                    <a:pt x="934847" y="259842"/>
                  </a:lnTo>
                  <a:lnTo>
                    <a:pt x="935990" y="286004"/>
                  </a:lnTo>
                  <a:lnTo>
                    <a:pt x="926211" y="316357"/>
                  </a:lnTo>
                  <a:lnTo>
                    <a:pt x="922147" y="312801"/>
                  </a:lnTo>
                  <a:lnTo>
                    <a:pt x="911733" y="305054"/>
                  </a:lnTo>
                  <a:lnTo>
                    <a:pt x="896874" y="297307"/>
                  </a:lnTo>
                  <a:lnTo>
                    <a:pt x="879856" y="293751"/>
                  </a:lnTo>
                  <a:lnTo>
                    <a:pt x="858901" y="296926"/>
                  </a:lnTo>
                  <a:lnTo>
                    <a:pt x="833501" y="302260"/>
                  </a:lnTo>
                  <a:lnTo>
                    <a:pt x="808228" y="303276"/>
                  </a:lnTo>
                  <a:lnTo>
                    <a:pt x="787273" y="293751"/>
                  </a:lnTo>
                  <a:lnTo>
                    <a:pt x="773049" y="286639"/>
                  </a:lnTo>
                  <a:lnTo>
                    <a:pt x="761111" y="271145"/>
                  </a:lnTo>
                  <a:lnTo>
                    <a:pt x="744855" y="255651"/>
                  </a:lnTo>
                  <a:lnTo>
                    <a:pt x="717804" y="248539"/>
                  </a:lnTo>
                  <a:lnTo>
                    <a:pt x="704469" y="252476"/>
                  </a:lnTo>
                  <a:lnTo>
                    <a:pt x="697611" y="262636"/>
                  </a:lnTo>
                  <a:lnTo>
                    <a:pt x="695071" y="277114"/>
                  </a:lnTo>
                  <a:lnTo>
                    <a:pt x="694309" y="327279"/>
                  </a:lnTo>
                  <a:lnTo>
                    <a:pt x="691769" y="358648"/>
                  </a:lnTo>
                  <a:lnTo>
                    <a:pt x="671449" y="406654"/>
                  </a:lnTo>
                  <a:lnTo>
                    <a:pt x="636778" y="426466"/>
                  </a:lnTo>
                  <a:lnTo>
                    <a:pt x="601980" y="429260"/>
                  </a:lnTo>
                  <a:lnTo>
                    <a:pt x="588264" y="422148"/>
                  </a:lnTo>
                  <a:lnTo>
                    <a:pt x="569468" y="391160"/>
                  </a:lnTo>
                  <a:lnTo>
                    <a:pt x="555752" y="384048"/>
                  </a:lnTo>
                  <a:lnTo>
                    <a:pt x="538353" y="370586"/>
                  </a:lnTo>
                  <a:lnTo>
                    <a:pt x="503555" y="352298"/>
                  </a:lnTo>
                  <a:lnTo>
                    <a:pt x="486283" y="338836"/>
                  </a:lnTo>
                  <a:lnTo>
                    <a:pt x="479298" y="314833"/>
                  </a:lnTo>
                  <a:lnTo>
                    <a:pt x="483362" y="282448"/>
                  </a:lnTo>
                  <a:lnTo>
                    <a:pt x="482981" y="249936"/>
                  </a:lnTo>
                  <a:lnTo>
                    <a:pt x="463042" y="225933"/>
                  </a:lnTo>
                  <a:lnTo>
                    <a:pt x="445643" y="233299"/>
                  </a:lnTo>
                  <a:lnTo>
                    <a:pt x="428371" y="251333"/>
                  </a:lnTo>
                  <a:lnTo>
                    <a:pt x="410972" y="273558"/>
                  </a:lnTo>
                  <a:lnTo>
                    <a:pt x="393573" y="293751"/>
                  </a:lnTo>
                  <a:lnTo>
                    <a:pt x="393573" y="361442"/>
                  </a:lnTo>
                  <a:lnTo>
                    <a:pt x="375920" y="391414"/>
                  </a:lnTo>
                  <a:lnTo>
                    <a:pt x="355981" y="415163"/>
                  </a:lnTo>
                  <a:lnTo>
                    <a:pt x="331724" y="434594"/>
                  </a:lnTo>
                  <a:lnTo>
                    <a:pt x="300990" y="451866"/>
                  </a:lnTo>
                  <a:lnTo>
                    <a:pt x="283591" y="448310"/>
                  </a:lnTo>
                  <a:lnTo>
                    <a:pt x="248920" y="432816"/>
                  </a:lnTo>
                  <a:lnTo>
                    <a:pt x="231521" y="429260"/>
                  </a:lnTo>
                  <a:lnTo>
                    <a:pt x="214122" y="432816"/>
                  </a:lnTo>
                  <a:lnTo>
                    <a:pt x="179451" y="448310"/>
                  </a:lnTo>
                  <a:lnTo>
                    <a:pt x="162052" y="451866"/>
                  </a:lnTo>
                  <a:lnTo>
                    <a:pt x="144653" y="461391"/>
                  </a:lnTo>
                  <a:lnTo>
                    <a:pt x="127381" y="460375"/>
                  </a:lnTo>
                  <a:lnTo>
                    <a:pt x="109982" y="455041"/>
                  </a:lnTo>
                  <a:lnTo>
                    <a:pt x="92583" y="451866"/>
                  </a:lnTo>
                  <a:lnTo>
                    <a:pt x="72009" y="464947"/>
                  </a:lnTo>
                  <a:lnTo>
                    <a:pt x="49149" y="471678"/>
                  </a:lnTo>
                  <a:lnTo>
                    <a:pt x="30734" y="474091"/>
                  </a:lnTo>
                  <a:lnTo>
                    <a:pt x="23114" y="474472"/>
                  </a:lnTo>
                  <a:lnTo>
                    <a:pt x="9779" y="491109"/>
                  </a:lnTo>
                  <a:lnTo>
                    <a:pt x="2921" y="505587"/>
                  </a:lnTo>
                  <a:lnTo>
                    <a:pt x="381" y="515747"/>
                  </a:lnTo>
                  <a:lnTo>
                    <a:pt x="0" y="519684"/>
                  </a:lnTo>
                  <a:lnTo>
                    <a:pt x="20955" y="549656"/>
                  </a:lnTo>
                  <a:lnTo>
                    <a:pt x="46228" y="573278"/>
                  </a:lnTo>
                  <a:lnTo>
                    <a:pt x="71628" y="592709"/>
                  </a:lnTo>
                  <a:lnTo>
                    <a:pt x="92583" y="609981"/>
                  </a:lnTo>
                  <a:lnTo>
                    <a:pt x="96139" y="630428"/>
                  </a:lnTo>
                  <a:lnTo>
                    <a:pt x="112141" y="679958"/>
                  </a:lnTo>
                  <a:lnTo>
                    <a:pt x="115824" y="700405"/>
                  </a:lnTo>
                  <a:lnTo>
                    <a:pt x="94742" y="713867"/>
                  </a:lnTo>
                  <a:lnTo>
                    <a:pt x="44069" y="732155"/>
                  </a:lnTo>
                  <a:lnTo>
                    <a:pt x="23114" y="745617"/>
                  </a:lnTo>
                  <a:lnTo>
                    <a:pt x="19431" y="762508"/>
                  </a:lnTo>
                  <a:lnTo>
                    <a:pt x="3556" y="796417"/>
                  </a:lnTo>
                  <a:lnTo>
                    <a:pt x="0" y="813308"/>
                  </a:lnTo>
                  <a:lnTo>
                    <a:pt x="10795" y="826770"/>
                  </a:lnTo>
                  <a:lnTo>
                    <a:pt x="58547" y="845058"/>
                  </a:lnTo>
                  <a:lnTo>
                    <a:pt x="69469" y="858520"/>
                  </a:lnTo>
                  <a:lnTo>
                    <a:pt x="79248" y="888492"/>
                  </a:lnTo>
                  <a:lnTo>
                    <a:pt x="78105" y="912241"/>
                  </a:lnTo>
                  <a:lnTo>
                    <a:pt x="72644" y="931672"/>
                  </a:lnTo>
                  <a:lnTo>
                    <a:pt x="69469" y="948944"/>
                  </a:lnTo>
                  <a:lnTo>
                    <a:pt x="66167" y="982472"/>
                  </a:lnTo>
                  <a:lnTo>
                    <a:pt x="60833" y="1013841"/>
                  </a:lnTo>
                  <a:lnTo>
                    <a:pt x="59690" y="1041019"/>
                  </a:lnTo>
                  <a:lnTo>
                    <a:pt x="90805" y="1091819"/>
                  </a:lnTo>
                  <a:lnTo>
                    <a:pt x="150876" y="1134999"/>
                  </a:lnTo>
                  <a:lnTo>
                    <a:pt x="185293" y="1152271"/>
                  </a:lnTo>
                  <a:lnTo>
                    <a:pt x="206248" y="1149096"/>
                  </a:lnTo>
                  <a:lnTo>
                    <a:pt x="231521" y="1143762"/>
                  </a:lnTo>
                  <a:lnTo>
                    <a:pt x="256794" y="1142746"/>
                  </a:lnTo>
                  <a:lnTo>
                    <a:pt x="277876" y="1152271"/>
                  </a:lnTo>
                  <a:lnTo>
                    <a:pt x="277495" y="1169162"/>
                  </a:lnTo>
                  <a:lnTo>
                    <a:pt x="274955" y="1186053"/>
                  </a:lnTo>
                  <a:lnTo>
                    <a:pt x="268097" y="1203071"/>
                  </a:lnTo>
                  <a:lnTo>
                    <a:pt x="254635" y="1219962"/>
                  </a:lnTo>
                  <a:lnTo>
                    <a:pt x="233680" y="1229868"/>
                  </a:lnTo>
                  <a:lnTo>
                    <a:pt x="183007" y="1232662"/>
                  </a:lnTo>
                  <a:lnTo>
                    <a:pt x="162052" y="1242568"/>
                  </a:lnTo>
                  <a:lnTo>
                    <a:pt x="165608" y="1259459"/>
                  </a:lnTo>
                  <a:lnTo>
                    <a:pt x="181610" y="1293368"/>
                  </a:lnTo>
                  <a:lnTo>
                    <a:pt x="185293" y="1310386"/>
                  </a:lnTo>
                  <a:lnTo>
                    <a:pt x="188849" y="1306449"/>
                  </a:lnTo>
                  <a:lnTo>
                    <a:pt x="196850" y="1296289"/>
                  </a:lnTo>
                  <a:lnTo>
                    <a:pt x="204724" y="1281811"/>
                  </a:lnTo>
                  <a:lnTo>
                    <a:pt x="208407" y="1265174"/>
                  </a:lnTo>
                  <a:lnTo>
                    <a:pt x="239141" y="1264793"/>
                  </a:lnTo>
                  <a:lnTo>
                    <a:pt x="263398" y="1262380"/>
                  </a:lnTo>
                  <a:lnTo>
                    <a:pt x="283210" y="1255649"/>
                  </a:lnTo>
                  <a:lnTo>
                    <a:pt x="300990" y="1242568"/>
                  </a:lnTo>
                  <a:lnTo>
                    <a:pt x="331724" y="1238631"/>
                  </a:lnTo>
                  <a:lnTo>
                    <a:pt x="375920" y="1213993"/>
                  </a:lnTo>
                  <a:lnTo>
                    <a:pt x="407416" y="1176909"/>
                  </a:lnTo>
                  <a:lnTo>
                    <a:pt x="426212" y="1127506"/>
                  </a:lnTo>
                  <a:lnTo>
                    <a:pt x="439928" y="1107059"/>
                  </a:lnTo>
                  <a:lnTo>
                    <a:pt x="471043" y="1090041"/>
                  </a:lnTo>
                  <a:lnTo>
                    <a:pt x="524637" y="1056132"/>
                  </a:lnTo>
                  <a:lnTo>
                    <a:pt x="555752" y="1039241"/>
                  </a:lnTo>
                  <a:lnTo>
                    <a:pt x="586867" y="1039622"/>
                  </a:lnTo>
                  <a:lnTo>
                    <a:pt x="613537" y="1042035"/>
                  </a:lnTo>
                  <a:lnTo>
                    <a:pt x="640334" y="1048766"/>
                  </a:lnTo>
                  <a:lnTo>
                    <a:pt x="671449" y="1061847"/>
                  </a:lnTo>
                  <a:lnTo>
                    <a:pt x="702564" y="1069213"/>
                  </a:lnTo>
                  <a:lnTo>
                    <a:pt x="729361" y="1087247"/>
                  </a:lnTo>
                  <a:lnTo>
                    <a:pt x="756158" y="1109472"/>
                  </a:lnTo>
                  <a:lnTo>
                    <a:pt x="787273" y="1129665"/>
                  </a:lnTo>
                  <a:lnTo>
                    <a:pt x="818388" y="1143127"/>
                  </a:lnTo>
                  <a:lnTo>
                    <a:pt x="871855" y="1161415"/>
                  </a:lnTo>
                  <a:lnTo>
                    <a:pt x="902970" y="1174877"/>
                  </a:lnTo>
                  <a:lnTo>
                    <a:pt x="946404" y="1188974"/>
                  </a:lnTo>
                  <a:lnTo>
                    <a:pt x="972439" y="1219962"/>
                  </a:lnTo>
                  <a:lnTo>
                    <a:pt x="986282" y="1257808"/>
                  </a:lnTo>
                  <a:lnTo>
                    <a:pt x="995680" y="1301877"/>
                  </a:lnTo>
                  <a:lnTo>
                    <a:pt x="1005078" y="1350264"/>
                  </a:lnTo>
                  <a:lnTo>
                    <a:pt x="1018794" y="1400810"/>
                  </a:lnTo>
                  <a:lnTo>
                    <a:pt x="1088263" y="1536331"/>
                  </a:lnTo>
                  <a:lnTo>
                    <a:pt x="1084961" y="1553210"/>
                  </a:lnTo>
                  <a:lnTo>
                    <a:pt x="1079627" y="1570228"/>
                  </a:lnTo>
                  <a:lnTo>
                    <a:pt x="1078484" y="1587119"/>
                  </a:lnTo>
                  <a:lnTo>
                    <a:pt x="1109599" y="1621028"/>
                  </a:lnTo>
                  <a:lnTo>
                    <a:pt x="1169670" y="1654937"/>
                  </a:lnTo>
                  <a:lnTo>
                    <a:pt x="1203960" y="1671828"/>
                  </a:lnTo>
                  <a:lnTo>
                    <a:pt x="1218057" y="1705356"/>
                  </a:lnTo>
                  <a:lnTo>
                    <a:pt x="1230122" y="1736852"/>
                  </a:lnTo>
                  <a:lnTo>
                    <a:pt x="1246378" y="1764030"/>
                  </a:lnTo>
                  <a:lnTo>
                    <a:pt x="1273429" y="1784858"/>
                  </a:lnTo>
                  <a:lnTo>
                    <a:pt x="1308227" y="1814830"/>
                  </a:lnTo>
                  <a:lnTo>
                    <a:pt x="1342898" y="1838452"/>
                  </a:lnTo>
                  <a:lnTo>
                    <a:pt x="1377696" y="1857883"/>
                  </a:lnTo>
                  <a:lnTo>
                    <a:pt x="1412367" y="1875155"/>
                  </a:lnTo>
                  <a:lnTo>
                    <a:pt x="1528191" y="1988185"/>
                  </a:lnTo>
                  <a:lnTo>
                    <a:pt x="1549146" y="2018157"/>
                  </a:lnTo>
                  <a:lnTo>
                    <a:pt x="1574419" y="2041906"/>
                  </a:lnTo>
                  <a:lnTo>
                    <a:pt x="1599819" y="2061210"/>
                  </a:lnTo>
                  <a:lnTo>
                    <a:pt x="1620774" y="2078482"/>
                  </a:lnTo>
                  <a:lnTo>
                    <a:pt x="1651889" y="2098929"/>
                  </a:lnTo>
                  <a:lnTo>
                    <a:pt x="1705483" y="2148459"/>
                  </a:lnTo>
                  <a:lnTo>
                    <a:pt x="1736598" y="2168906"/>
                  </a:lnTo>
                  <a:lnTo>
                    <a:pt x="1757934" y="2198624"/>
                  </a:lnTo>
                  <a:lnTo>
                    <a:pt x="1785747" y="2219706"/>
                  </a:lnTo>
                  <a:lnTo>
                    <a:pt x="1818005" y="2232533"/>
                  </a:lnTo>
                  <a:lnTo>
                    <a:pt x="1852295" y="2236724"/>
                  </a:lnTo>
                  <a:lnTo>
                    <a:pt x="1886712" y="2233549"/>
                  </a:lnTo>
                  <a:lnTo>
                    <a:pt x="1918970" y="2228215"/>
                  </a:lnTo>
                  <a:lnTo>
                    <a:pt x="1946783" y="2227199"/>
                  </a:lnTo>
                  <a:lnTo>
                    <a:pt x="1995297" y="2253996"/>
                  </a:lnTo>
                  <a:lnTo>
                    <a:pt x="2023491" y="2297049"/>
                  </a:lnTo>
                  <a:lnTo>
                    <a:pt x="2037588" y="2327021"/>
                  </a:lnTo>
                  <a:lnTo>
                    <a:pt x="2054987" y="2360549"/>
                  </a:lnTo>
                  <a:lnTo>
                    <a:pt x="2089658" y="2419223"/>
                  </a:lnTo>
                  <a:lnTo>
                    <a:pt x="2138172" y="2453513"/>
                  </a:lnTo>
                  <a:lnTo>
                    <a:pt x="2191639" y="2471801"/>
                  </a:lnTo>
                  <a:lnTo>
                    <a:pt x="2222754" y="2485263"/>
                  </a:lnTo>
                  <a:lnTo>
                    <a:pt x="2243709" y="2482088"/>
                  </a:lnTo>
                  <a:lnTo>
                    <a:pt x="2269109" y="2476754"/>
                  </a:lnTo>
                  <a:lnTo>
                    <a:pt x="2294382" y="2475738"/>
                  </a:lnTo>
                  <a:lnTo>
                    <a:pt x="2332482" y="2502535"/>
                  </a:lnTo>
                  <a:lnTo>
                    <a:pt x="2357755" y="2545588"/>
                  </a:lnTo>
                  <a:lnTo>
                    <a:pt x="2361692" y="2575560"/>
                  </a:lnTo>
                  <a:lnTo>
                    <a:pt x="2367915" y="2575941"/>
                  </a:lnTo>
                  <a:lnTo>
                    <a:pt x="2358898" y="2578354"/>
                  </a:lnTo>
                  <a:lnTo>
                    <a:pt x="2345436" y="2585085"/>
                  </a:lnTo>
                  <a:lnTo>
                    <a:pt x="2338578" y="2598166"/>
                  </a:lnTo>
                  <a:lnTo>
                    <a:pt x="2356231" y="2615057"/>
                  </a:lnTo>
                  <a:lnTo>
                    <a:pt x="2376170" y="2632075"/>
                  </a:lnTo>
                  <a:lnTo>
                    <a:pt x="2400427" y="2648966"/>
                  </a:lnTo>
                  <a:lnTo>
                    <a:pt x="2431148" y="2665984"/>
                  </a:lnTo>
                  <a:lnTo>
                    <a:pt x="2438781" y="2679065"/>
                  </a:lnTo>
                  <a:lnTo>
                    <a:pt x="2457196" y="2685796"/>
                  </a:lnTo>
                  <a:lnTo>
                    <a:pt x="2480056" y="2688209"/>
                  </a:lnTo>
                  <a:lnTo>
                    <a:pt x="2500630" y="2688590"/>
                  </a:lnTo>
                  <a:lnTo>
                    <a:pt x="2504567" y="2685415"/>
                  </a:lnTo>
                  <a:lnTo>
                    <a:pt x="2515095" y="2680081"/>
                  </a:lnTo>
                  <a:lnTo>
                    <a:pt x="2529967" y="2679065"/>
                  </a:lnTo>
                  <a:lnTo>
                    <a:pt x="2546972" y="2688590"/>
                  </a:lnTo>
                  <a:lnTo>
                    <a:pt x="2564371" y="2729484"/>
                  </a:lnTo>
                  <a:lnTo>
                    <a:pt x="2599055" y="2828290"/>
                  </a:lnTo>
                  <a:lnTo>
                    <a:pt x="2616454" y="2869311"/>
                  </a:lnTo>
                  <a:lnTo>
                    <a:pt x="2633472" y="2903220"/>
                  </a:lnTo>
                  <a:lnTo>
                    <a:pt x="2648204" y="2937002"/>
                  </a:lnTo>
                  <a:lnTo>
                    <a:pt x="2658745" y="2970911"/>
                  </a:lnTo>
                  <a:lnTo>
                    <a:pt x="2662682" y="3004820"/>
                  </a:lnTo>
                  <a:lnTo>
                    <a:pt x="2672842" y="3021711"/>
                  </a:lnTo>
                  <a:lnTo>
                    <a:pt x="2675763" y="3055620"/>
                  </a:lnTo>
                  <a:lnTo>
                    <a:pt x="2685923" y="3072638"/>
                  </a:lnTo>
                  <a:lnTo>
                    <a:pt x="2693162" y="3089910"/>
                  </a:lnTo>
                  <a:lnTo>
                    <a:pt x="2709037" y="3109341"/>
                  </a:lnTo>
                  <a:lnTo>
                    <a:pt x="2724912" y="3132963"/>
                  </a:lnTo>
                  <a:lnTo>
                    <a:pt x="2732151" y="3162935"/>
                  </a:lnTo>
                  <a:lnTo>
                    <a:pt x="2707513" y="3173234"/>
                  </a:lnTo>
                  <a:lnTo>
                    <a:pt x="2674239" y="3177032"/>
                  </a:lnTo>
                  <a:lnTo>
                    <a:pt x="2640965" y="3185160"/>
                  </a:lnTo>
                  <a:lnTo>
                    <a:pt x="2616454" y="3208147"/>
                  </a:lnTo>
                  <a:lnTo>
                    <a:pt x="2606675" y="3212084"/>
                  </a:lnTo>
                  <a:lnTo>
                    <a:pt x="2607818" y="3222244"/>
                  </a:lnTo>
                  <a:lnTo>
                    <a:pt x="2613152" y="3236722"/>
                  </a:lnTo>
                  <a:lnTo>
                    <a:pt x="2616454" y="3253359"/>
                  </a:lnTo>
                  <a:lnTo>
                    <a:pt x="2612517" y="3287268"/>
                  </a:lnTo>
                  <a:lnTo>
                    <a:pt x="2601976" y="3321177"/>
                  </a:lnTo>
                  <a:lnTo>
                    <a:pt x="2587117" y="3355086"/>
                  </a:lnTo>
                  <a:lnTo>
                    <a:pt x="2570099" y="3388868"/>
                  </a:lnTo>
                  <a:lnTo>
                    <a:pt x="2570480" y="3405505"/>
                  </a:lnTo>
                  <a:lnTo>
                    <a:pt x="2573020" y="3419983"/>
                  </a:lnTo>
                  <a:lnTo>
                    <a:pt x="2579878" y="3430143"/>
                  </a:lnTo>
                  <a:lnTo>
                    <a:pt x="2593340" y="3434080"/>
                  </a:lnTo>
                  <a:lnTo>
                    <a:pt x="2614295" y="3450336"/>
                  </a:lnTo>
                  <a:lnTo>
                    <a:pt x="2639568" y="3462274"/>
                  </a:lnTo>
                  <a:lnTo>
                    <a:pt x="2664841" y="3465830"/>
                  </a:lnTo>
                  <a:lnTo>
                    <a:pt x="2685923" y="3456686"/>
                  </a:lnTo>
                  <a:lnTo>
                    <a:pt x="2709418" y="3435858"/>
                  </a:lnTo>
                  <a:lnTo>
                    <a:pt x="2717673" y="3408680"/>
                  </a:lnTo>
                  <a:lnTo>
                    <a:pt x="2721610" y="3377311"/>
                  </a:lnTo>
                  <a:lnTo>
                    <a:pt x="2732151" y="3343783"/>
                  </a:lnTo>
                  <a:lnTo>
                    <a:pt x="2742946" y="3330321"/>
                  </a:lnTo>
                  <a:lnTo>
                    <a:pt x="2790698" y="3312033"/>
                  </a:lnTo>
                  <a:lnTo>
                    <a:pt x="2801620" y="3298571"/>
                  </a:lnTo>
                  <a:lnTo>
                    <a:pt x="2811399" y="3261106"/>
                  </a:lnTo>
                  <a:lnTo>
                    <a:pt x="2810383" y="3219450"/>
                  </a:lnTo>
                  <a:lnTo>
                    <a:pt x="2804922" y="3177794"/>
                  </a:lnTo>
                  <a:lnTo>
                    <a:pt x="2801620" y="3140456"/>
                  </a:lnTo>
                  <a:lnTo>
                    <a:pt x="2822575" y="3123819"/>
                  </a:lnTo>
                  <a:lnTo>
                    <a:pt x="2847975" y="3109341"/>
                  </a:lnTo>
                  <a:lnTo>
                    <a:pt x="2873248" y="3099181"/>
                  </a:lnTo>
                  <a:lnTo>
                    <a:pt x="2894330" y="3095244"/>
                  </a:lnTo>
                  <a:lnTo>
                    <a:pt x="2925064" y="3088894"/>
                  </a:lnTo>
                  <a:lnTo>
                    <a:pt x="2949321" y="3095244"/>
                  </a:lnTo>
                  <a:lnTo>
                    <a:pt x="2969133" y="3101594"/>
                  </a:lnTo>
                  <a:lnTo>
                    <a:pt x="2986913" y="3095244"/>
                  </a:lnTo>
                  <a:lnTo>
                    <a:pt x="2993009" y="3061716"/>
                  </a:lnTo>
                  <a:lnTo>
                    <a:pt x="2983992" y="3030220"/>
                  </a:lnTo>
                  <a:lnTo>
                    <a:pt x="2970657" y="3003042"/>
                  </a:lnTo>
                  <a:lnTo>
                    <a:pt x="2963799" y="2982214"/>
                  </a:lnTo>
                  <a:lnTo>
                    <a:pt x="2966974" y="2962148"/>
                  </a:lnTo>
                  <a:lnTo>
                    <a:pt x="2972435" y="2939923"/>
                  </a:lnTo>
                  <a:lnTo>
                    <a:pt x="2973578" y="2921889"/>
                  </a:lnTo>
                  <a:lnTo>
                    <a:pt x="2963799" y="2914523"/>
                  </a:lnTo>
                  <a:lnTo>
                    <a:pt x="2925445" y="2887726"/>
                  </a:lnTo>
                  <a:lnTo>
                    <a:pt x="2839974" y="2850896"/>
                  </a:lnTo>
                  <a:lnTo>
                    <a:pt x="2801620" y="2824099"/>
                  </a:lnTo>
                  <a:lnTo>
                    <a:pt x="2802001" y="2718943"/>
                  </a:lnTo>
                  <a:lnTo>
                    <a:pt x="2804541" y="2677287"/>
                  </a:lnTo>
                  <a:lnTo>
                    <a:pt x="2811399" y="2635631"/>
                  </a:lnTo>
                  <a:lnTo>
                    <a:pt x="2824861" y="2598166"/>
                  </a:lnTo>
                  <a:lnTo>
                    <a:pt x="2874010" y="2552954"/>
                  </a:lnTo>
                  <a:lnTo>
                    <a:pt x="2906268" y="2528189"/>
                  </a:lnTo>
                  <a:lnTo>
                    <a:pt x="2940558" y="2507742"/>
                  </a:lnTo>
                  <a:lnTo>
                    <a:pt x="2957957" y="2514854"/>
                  </a:lnTo>
                  <a:lnTo>
                    <a:pt x="2992628" y="2545842"/>
                  </a:lnTo>
                  <a:lnTo>
                    <a:pt x="3010027" y="2552954"/>
                  </a:lnTo>
                  <a:lnTo>
                    <a:pt x="3044825" y="2566416"/>
                  </a:lnTo>
                  <a:lnTo>
                    <a:pt x="3114294" y="2584704"/>
                  </a:lnTo>
                  <a:lnTo>
                    <a:pt x="3148965" y="2598166"/>
                  </a:lnTo>
                  <a:lnTo>
                    <a:pt x="3165983" y="2594991"/>
                  </a:lnTo>
                  <a:lnTo>
                    <a:pt x="3180842" y="2589657"/>
                  </a:lnTo>
                  <a:lnTo>
                    <a:pt x="3191256" y="2588641"/>
                  </a:lnTo>
                  <a:lnTo>
                    <a:pt x="3195320" y="2598166"/>
                  </a:lnTo>
                  <a:lnTo>
                    <a:pt x="3205480" y="2618613"/>
                  </a:lnTo>
                  <a:lnTo>
                    <a:pt x="3208274" y="2668143"/>
                  </a:lnTo>
                  <a:lnTo>
                    <a:pt x="3218434" y="2688590"/>
                  </a:lnTo>
                  <a:lnTo>
                    <a:pt x="3239389" y="2724912"/>
                  </a:lnTo>
                  <a:lnTo>
                    <a:pt x="3264662" y="2759075"/>
                  </a:lnTo>
                  <a:lnTo>
                    <a:pt x="3290062" y="2780665"/>
                  </a:lnTo>
                  <a:lnTo>
                    <a:pt x="3311017" y="2778887"/>
                  </a:lnTo>
                  <a:lnTo>
                    <a:pt x="3330575" y="2741168"/>
                  </a:lnTo>
                  <a:close/>
                </a:path>
              </a:pathLst>
            </a:custGeom>
            <a:solidFill>
              <a:srgbClr val="D0D9EB">
                <a:alpha val="4313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138160" y="1274279"/>
              <a:ext cx="126441" cy="127419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8199501" y="1378711"/>
              <a:ext cx="367030" cy="305435"/>
            </a:xfrm>
            <a:custGeom>
              <a:avLst/>
              <a:gdLst/>
              <a:ahLst/>
              <a:cxnLst/>
              <a:rect l="l" t="t" r="r" b="b"/>
              <a:pathLst>
                <a:path w="367029" h="305435">
                  <a:moveTo>
                    <a:pt x="119634" y="127254"/>
                  </a:moveTo>
                  <a:lnTo>
                    <a:pt x="23114" y="127254"/>
                  </a:lnTo>
                  <a:lnTo>
                    <a:pt x="0" y="178816"/>
                  </a:lnTo>
                  <a:lnTo>
                    <a:pt x="0" y="179324"/>
                  </a:lnTo>
                  <a:lnTo>
                    <a:pt x="113030" y="179324"/>
                  </a:lnTo>
                  <a:lnTo>
                    <a:pt x="119634" y="127254"/>
                  </a:lnTo>
                  <a:close/>
                </a:path>
                <a:path w="367029" h="305435">
                  <a:moveTo>
                    <a:pt x="128143" y="60833"/>
                  </a:moveTo>
                  <a:lnTo>
                    <a:pt x="52832" y="60833"/>
                  </a:lnTo>
                  <a:lnTo>
                    <a:pt x="31877" y="107823"/>
                  </a:lnTo>
                  <a:lnTo>
                    <a:pt x="122174" y="107823"/>
                  </a:lnTo>
                  <a:lnTo>
                    <a:pt x="128143" y="60833"/>
                  </a:lnTo>
                  <a:close/>
                </a:path>
                <a:path w="367029" h="305435">
                  <a:moveTo>
                    <a:pt x="135890" y="0"/>
                  </a:moveTo>
                  <a:lnTo>
                    <a:pt x="80137" y="0"/>
                  </a:lnTo>
                  <a:lnTo>
                    <a:pt x="61595" y="41402"/>
                  </a:lnTo>
                  <a:lnTo>
                    <a:pt x="130556" y="41402"/>
                  </a:lnTo>
                  <a:lnTo>
                    <a:pt x="135890" y="0"/>
                  </a:lnTo>
                  <a:close/>
                </a:path>
                <a:path w="367029" h="305435">
                  <a:moveTo>
                    <a:pt x="216408" y="41402"/>
                  </a:moveTo>
                  <a:lnTo>
                    <a:pt x="211074" y="0"/>
                  </a:lnTo>
                  <a:lnTo>
                    <a:pt x="155448" y="0"/>
                  </a:lnTo>
                  <a:lnTo>
                    <a:pt x="150241" y="41402"/>
                  </a:lnTo>
                  <a:lnTo>
                    <a:pt x="216408" y="41402"/>
                  </a:lnTo>
                  <a:close/>
                </a:path>
                <a:path w="367029" h="305435">
                  <a:moveTo>
                    <a:pt x="224917" y="107823"/>
                  </a:moveTo>
                  <a:lnTo>
                    <a:pt x="218948" y="60833"/>
                  </a:lnTo>
                  <a:lnTo>
                    <a:pt x="147701" y="60833"/>
                  </a:lnTo>
                  <a:lnTo>
                    <a:pt x="141732" y="107823"/>
                  </a:lnTo>
                  <a:lnTo>
                    <a:pt x="224917" y="107823"/>
                  </a:lnTo>
                  <a:close/>
                </a:path>
                <a:path w="367029" h="305435">
                  <a:moveTo>
                    <a:pt x="234061" y="179324"/>
                  </a:moveTo>
                  <a:lnTo>
                    <a:pt x="227330" y="127254"/>
                  </a:lnTo>
                  <a:lnTo>
                    <a:pt x="139192" y="127254"/>
                  </a:lnTo>
                  <a:lnTo>
                    <a:pt x="132588" y="179324"/>
                  </a:lnTo>
                  <a:lnTo>
                    <a:pt x="234061" y="179324"/>
                  </a:lnTo>
                  <a:close/>
                </a:path>
                <a:path w="367029" h="305435">
                  <a:moveTo>
                    <a:pt x="304927" y="41402"/>
                  </a:moveTo>
                  <a:lnTo>
                    <a:pt x="286385" y="0"/>
                  </a:lnTo>
                  <a:lnTo>
                    <a:pt x="230759" y="0"/>
                  </a:lnTo>
                  <a:lnTo>
                    <a:pt x="235966" y="41402"/>
                  </a:lnTo>
                  <a:lnTo>
                    <a:pt x="304927" y="41402"/>
                  </a:lnTo>
                  <a:close/>
                </a:path>
                <a:path w="367029" h="305435">
                  <a:moveTo>
                    <a:pt x="334772" y="107823"/>
                  </a:moveTo>
                  <a:lnTo>
                    <a:pt x="313690" y="60833"/>
                  </a:lnTo>
                  <a:lnTo>
                    <a:pt x="238506" y="60833"/>
                  </a:lnTo>
                  <a:lnTo>
                    <a:pt x="244475" y="107823"/>
                  </a:lnTo>
                  <a:lnTo>
                    <a:pt x="334772" y="107823"/>
                  </a:lnTo>
                  <a:close/>
                </a:path>
                <a:path w="367029" h="305435">
                  <a:moveTo>
                    <a:pt x="366649" y="198628"/>
                  </a:moveTo>
                  <a:lnTo>
                    <a:pt x="0" y="198628"/>
                  </a:lnTo>
                  <a:lnTo>
                    <a:pt x="0" y="230378"/>
                  </a:lnTo>
                  <a:lnTo>
                    <a:pt x="168656" y="230378"/>
                  </a:lnTo>
                  <a:lnTo>
                    <a:pt x="168656" y="276098"/>
                  </a:lnTo>
                  <a:lnTo>
                    <a:pt x="117094" y="276098"/>
                  </a:lnTo>
                  <a:lnTo>
                    <a:pt x="117094" y="305308"/>
                  </a:lnTo>
                  <a:lnTo>
                    <a:pt x="249555" y="305308"/>
                  </a:lnTo>
                  <a:lnTo>
                    <a:pt x="249555" y="276098"/>
                  </a:lnTo>
                  <a:lnTo>
                    <a:pt x="197866" y="276098"/>
                  </a:lnTo>
                  <a:lnTo>
                    <a:pt x="197866" y="230378"/>
                  </a:lnTo>
                  <a:lnTo>
                    <a:pt x="366649" y="230378"/>
                  </a:lnTo>
                  <a:lnTo>
                    <a:pt x="366649" y="198628"/>
                  </a:lnTo>
                  <a:close/>
                </a:path>
                <a:path w="367029" h="305435">
                  <a:moveTo>
                    <a:pt x="366649" y="178816"/>
                  </a:moveTo>
                  <a:lnTo>
                    <a:pt x="343535" y="127254"/>
                  </a:lnTo>
                  <a:lnTo>
                    <a:pt x="247015" y="127254"/>
                  </a:lnTo>
                  <a:lnTo>
                    <a:pt x="253619" y="179324"/>
                  </a:lnTo>
                  <a:lnTo>
                    <a:pt x="366649" y="179324"/>
                  </a:lnTo>
                  <a:lnTo>
                    <a:pt x="366649" y="1788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8" name="object 18"/>
            <p:cNvSpPr/>
            <p:nvPr/>
          </p:nvSpPr>
          <p:spPr>
            <a:xfrm>
              <a:off x="4980432" y="3313175"/>
              <a:ext cx="2118360" cy="2211705"/>
            </a:xfrm>
            <a:custGeom>
              <a:avLst/>
              <a:gdLst/>
              <a:ahLst/>
              <a:cxnLst/>
              <a:rect l="l" t="t" r="r" b="b"/>
              <a:pathLst>
                <a:path w="2118359" h="2211704">
                  <a:moveTo>
                    <a:pt x="1144524" y="573024"/>
                  </a:moveTo>
                  <a:lnTo>
                    <a:pt x="1142619" y="526034"/>
                  </a:lnTo>
                  <a:lnTo>
                    <a:pt x="1137031" y="480060"/>
                  </a:lnTo>
                  <a:lnTo>
                    <a:pt x="1127887" y="435356"/>
                  </a:lnTo>
                  <a:lnTo>
                    <a:pt x="1115314" y="391922"/>
                  </a:lnTo>
                  <a:lnTo>
                    <a:pt x="1099566" y="350012"/>
                  </a:lnTo>
                  <a:lnTo>
                    <a:pt x="1080643" y="309626"/>
                  </a:lnTo>
                  <a:lnTo>
                    <a:pt x="1058799" y="271157"/>
                  </a:lnTo>
                  <a:lnTo>
                    <a:pt x="1034161" y="234581"/>
                  </a:lnTo>
                  <a:lnTo>
                    <a:pt x="1006729" y="200152"/>
                  </a:lnTo>
                  <a:lnTo>
                    <a:pt x="976884" y="167767"/>
                  </a:lnTo>
                  <a:lnTo>
                    <a:pt x="944753" y="137922"/>
                  </a:lnTo>
                  <a:lnTo>
                    <a:pt x="910209" y="110617"/>
                  </a:lnTo>
                  <a:lnTo>
                    <a:pt x="873760" y="85852"/>
                  </a:lnTo>
                  <a:lnTo>
                    <a:pt x="835279" y="64008"/>
                  </a:lnTo>
                  <a:lnTo>
                    <a:pt x="795020" y="45085"/>
                  </a:lnTo>
                  <a:lnTo>
                    <a:pt x="753110" y="29210"/>
                  </a:lnTo>
                  <a:lnTo>
                    <a:pt x="709803" y="16637"/>
                  </a:lnTo>
                  <a:lnTo>
                    <a:pt x="665099" y="7493"/>
                  </a:lnTo>
                  <a:lnTo>
                    <a:pt x="619252" y="1905"/>
                  </a:lnTo>
                  <a:lnTo>
                    <a:pt x="572262" y="0"/>
                  </a:lnTo>
                  <a:lnTo>
                    <a:pt x="525272" y="1905"/>
                  </a:lnTo>
                  <a:lnTo>
                    <a:pt x="479425" y="7493"/>
                  </a:lnTo>
                  <a:lnTo>
                    <a:pt x="434721" y="16637"/>
                  </a:lnTo>
                  <a:lnTo>
                    <a:pt x="391287" y="29210"/>
                  </a:lnTo>
                  <a:lnTo>
                    <a:pt x="349504" y="45085"/>
                  </a:lnTo>
                  <a:lnTo>
                    <a:pt x="309245" y="64008"/>
                  </a:lnTo>
                  <a:lnTo>
                    <a:pt x="270764" y="85852"/>
                  </a:lnTo>
                  <a:lnTo>
                    <a:pt x="234315" y="110617"/>
                  </a:lnTo>
                  <a:lnTo>
                    <a:pt x="199771" y="137922"/>
                  </a:lnTo>
                  <a:lnTo>
                    <a:pt x="167640" y="167767"/>
                  </a:lnTo>
                  <a:lnTo>
                    <a:pt x="137668" y="200152"/>
                  </a:lnTo>
                  <a:lnTo>
                    <a:pt x="110363" y="234581"/>
                  </a:lnTo>
                  <a:lnTo>
                    <a:pt x="85725" y="271157"/>
                  </a:lnTo>
                  <a:lnTo>
                    <a:pt x="63881" y="309626"/>
                  </a:lnTo>
                  <a:lnTo>
                    <a:pt x="44958" y="350012"/>
                  </a:lnTo>
                  <a:lnTo>
                    <a:pt x="29210" y="391922"/>
                  </a:lnTo>
                  <a:lnTo>
                    <a:pt x="16637" y="435356"/>
                  </a:lnTo>
                  <a:lnTo>
                    <a:pt x="7493" y="480060"/>
                  </a:lnTo>
                  <a:lnTo>
                    <a:pt x="1905" y="526034"/>
                  </a:lnTo>
                  <a:lnTo>
                    <a:pt x="0" y="573024"/>
                  </a:lnTo>
                  <a:lnTo>
                    <a:pt x="1905" y="620014"/>
                  </a:lnTo>
                  <a:lnTo>
                    <a:pt x="7493" y="665988"/>
                  </a:lnTo>
                  <a:lnTo>
                    <a:pt x="16637" y="710692"/>
                  </a:lnTo>
                  <a:lnTo>
                    <a:pt x="29210" y="754126"/>
                  </a:lnTo>
                  <a:lnTo>
                    <a:pt x="44958" y="796036"/>
                  </a:lnTo>
                  <a:lnTo>
                    <a:pt x="63881" y="836422"/>
                  </a:lnTo>
                  <a:lnTo>
                    <a:pt x="85725" y="874903"/>
                  </a:lnTo>
                  <a:lnTo>
                    <a:pt x="110363" y="911479"/>
                  </a:lnTo>
                  <a:lnTo>
                    <a:pt x="137668" y="945896"/>
                  </a:lnTo>
                  <a:lnTo>
                    <a:pt x="167640" y="978154"/>
                  </a:lnTo>
                  <a:lnTo>
                    <a:pt x="199771" y="1008126"/>
                  </a:lnTo>
                  <a:lnTo>
                    <a:pt x="234315" y="1035431"/>
                  </a:lnTo>
                  <a:lnTo>
                    <a:pt x="270764" y="1060196"/>
                  </a:lnTo>
                  <a:lnTo>
                    <a:pt x="309245" y="1082040"/>
                  </a:lnTo>
                  <a:lnTo>
                    <a:pt x="349504" y="1100963"/>
                  </a:lnTo>
                  <a:lnTo>
                    <a:pt x="391414" y="1116838"/>
                  </a:lnTo>
                  <a:lnTo>
                    <a:pt x="434721" y="1129411"/>
                  </a:lnTo>
                  <a:lnTo>
                    <a:pt x="479425" y="1138555"/>
                  </a:lnTo>
                  <a:lnTo>
                    <a:pt x="525272" y="1144143"/>
                  </a:lnTo>
                  <a:lnTo>
                    <a:pt x="572262" y="1146048"/>
                  </a:lnTo>
                  <a:lnTo>
                    <a:pt x="619252" y="1144143"/>
                  </a:lnTo>
                  <a:lnTo>
                    <a:pt x="665099" y="1138555"/>
                  </a:lnTo>
                  <a:lnTo>
                    <a:pt x="709803" y="1129411"/>
                  </a:lnTo>
                  <a:lnTo>
                    <a:pt x="753110" y="1116838"/>
                  </a:lnTo>
                  <a:lnTo>
                    <a:pt x="795020" y="1100963"/>
                  </a:lnTo>
                  <a:lnTo>
                    <a:pt x="835279" y="1082040"/>
                  </a:lnTo>
                  <a:lnTo>
                    <a:pt x="873760" y="1060196"/>
                  </a:lnTo>
                  <a:lnTo>
                    <a:pt x="910209" y="1035431"/>
                  </a:lnTo>
                  <a:lnTo>
                    <a:pt x="944753" y="1008126"/>
                  </a:lnTo>
                  <a:lnTo>
                    <a:pt x="976884" y="978281"/>
                  </a:lnTo>
                  <a:lnTo>
                    <a:pt x="1006729" y="945896"/>
                  </a:lnTo>
                  <a:lnTo>
                    <a:pt x="1034161" y="911479"/>
                  </a:lnTo>
                  <a:lnTo>
                    <a:pt x="1058799" y="874903"/>
                  </a:lnTo>
                  <a:lnTo>
                    <a:pt x="1080643" y="836422"/>
                  </a:lnTo>
                  <a:lnTo>
                    <a:pt x="1099566" y="796036"/>
                  </a:lnTo>
                  <a:lnTo>
                    <a:pt x="1115314" y="754126"/>
                  </a:lnTo>
                  <a:lnTo>
                    <a:pt x="1127887" y="710692"/>
                  </a:lnTo>
                  <a:lnTo>
                    <a:pt x="1137031" y="665988"/>
                  </a:lnTo>
                  <a:lnTo>
                    <a:pt x="1142619" y="620014"/>
                  </a:lnTo>
                  <a:lnTo>
                    <a:pt x="1144524" y="573024"/>
                  </a:lnTo>
                  <a:close/>
                </a:path>
                <a:path w="2118359" h="2211704">
                  <a:moveTo>
                    <a:pt x="2118360" y="1819656"/>
                  </a:moveTo>
                  <a:lnTo>
                    <a:pt x="2115312" y="1770507"/>
                  </a:lnTo>
                  <a:lnTo>
                    <a:pt x="2106422" y="1723263"/>
                  </a:lnTo>
                  <a:lnTo>
                    <a:pt x="2091944" y="1678051"/>
                  </a:lnTo>
                  <a:lnTo>
                    <a:pt x="2072513" y="1635506"/>
                  </a:lnTo>
                  <a:lnTo>
                    <a:pt x="2048129" y="1595882"/>
                  </a:lnTo>
                  <a:lnTo>
                    <a:pt x="2019427" y="1559560"/>
                  </a:lnTo>
                  <a:lnTo>
                    <a:pt x="1986788" y="1526794"/>
                  </a:lnTo>
                  <a:lnTo>
                    <a:pt x="1950466" y="1498219"/>
                  </a:lnTo>
                  <a:lnTo>
                    <a:pt x="1910842" y="1473835"/>
                  </a:lnTo>
                  <a:lnTo>
                    <a:pt x="1868297" y="1454404"/>
                  </a:lnTo>
                  <a:lnTo>
                    <a:pt x="1823085" y="1439926"/>
                  </a:lnTo>
                  <a:lnTo>
                    <a:pt x="1775841" y="1431036"/>
                  </a:lnTo>
                  <a:lnTo>
                    <a:pt x="1726692" y="1427988"/>
                  </a:lnTo>
                  <a:lnTo>
                    <a:pt x="1677543" y="1431036"/>
                  </a:lnTo>
                  <a:lnTo>
                    <a:pt x="1630299" y="1439926"/>
                  </a:lnTo>
                  <a:lnTo>
                    <a:pt x="1585087" y="1454404"/>
                  </a:lnTo>
                  <a:lnTo>
                    <a:pt x="1542542" y="1473835"/>
                  </a:lnTo>
                  <a:lnTo>
                    <a:pt x="1502918" y="1498219"/>
                  </a:lnTo>
                  <a:lnTo>
                    <a:pt x="1466596" y="1526794"/>
                  </a:lnTo>
                  <a:lnTo>
                    <a:pt x="1433830" y="1559560"/>
                  </a:lnTo>
                  <a:lnTo>
                    <a:pt x="1405255" y="1595882"/>
                  </a:lnTo>
                  <a:lnTo>
                    <a:pt x="1380871" y="1635506"/>
                  </a:lnTo>
                  <a:lnTo>
                    <a:pt x="1361440" y="1678051"/>
                  </a:lnTo>
                  <a:lnTo>
                    <a:pt x="1346962" y="1723263"/>
                  </a:lnTo>
                  <a:lnTo>
                    <a:pt x="1338072" y="1770507"/>
                  </a:lnTo>
                  <a:lnTo>
                    <a:pt x="1335024" y="1819656"/>
                  </a:lnTo>
                  <a:lnTo>
                    <a:pt x="1338072" y="1868805"/>
                  </a:lnTo>
                  <a:lnTo>
                    <a:pt x="1346962" y="1916049"/>
                  </a:lnTo>
                  <a:lnTo>
                    <a:pt x="1361440" y="1961261"/>
                  </a:lnTo>
                  <a:lnTo>
                    <a:pt x="1380871" y="2003806"/>
                  </a:lnTo>
                  <a:lnTo>
                    <a:pt x="1405255" y="2043430"/>
                  </a:lnTo>
                  <a:lnTo>
                    <a:pt x="1433830" y="2079752"/>
                  </a:lnTo>
                  <a:lnTo>
                    <a:pt x="1466596" y="2112518"/>
                  </a:lnTo>
                  <a:lnTo>
                    <a:pt x="1502918" y="2141093"/>
                  </a:lnTo>
                  <a:lnTo>
                    <a:pt x="1542542" y="2165477"/>
                  </a:lnTo>
                  <a:lnTo>
                    <a:pt x="1585087" y="2184908"/>
                  </a:lnTo>
                  <a:lnTo>
                    <a:pt x="1630299" y="2199386"/>
                  </a:lnTo>
                  <a:lnTo>
                    <a:pt x="1677543" y="2208276"/>
                  </a:lnTo>
                  <a:lnTo>
                    <a:pt x="1726692" y="2211324"/>
                  </a:lnTo>
                  <a:lnTo>
                    <a:pt x="1775841" y="2208276"/>
                  </a:lnTo>
                  <a:lnTo>
                    <a:pt x="1823085" y="2199386"/>
                  </a:lnTo>
                  <a:lnTo>
                    <a:pt x="1868297" y="2184908"/>
                  </a:lnTo>
                  <a:lnTo>
                    <a:pt x="1910842" y="2165477"/>
                  </a:lnTo>
                  <a:lnTo>
                    <a:pt x="1950466" y="2141093"/>
                  </a:lnTo>
                  <a:lnTo>
                    <a:pt x="1986788" y="2112518"/>
                  </a:lnTo>
                  <a:lnTo>
                    <a:pt x="2019427" y="2079752"/>
                  </a:lnTo>
                  <a:lnTo>
                    <a:pt x="2048129" y="2043430"/>
                  </a:lnTo>
                  <a:lnTo>
                    <a:pt x="2072513" y="2003806"/>
                  </a:lnTo>
                  <a:lnTo>
                    <a:pt x="2091944" y="1961261"/>
                  </a:lnTo>
                  <a:lnTo>
                    <a:pt x="2106422" y="1916049"/>
                  </a:lnTo>
                  <a:lnTo>
                    <a:pt x="2115312" y="1868805"/>
                  </a:lnTo>
                  <a:lnTo>
                    <a:pt x="2118360" y="1819656"/>
                  </a:lnTo>
                  <a:close/>
                </a:path>
              </a:pathLst>
            </a:custGeom>
            <a:solidFill>
              <a:srgbClr val="FFFFFF">
                <a:alpha val="43920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140959" y="3539642"/>
              <a:ext cx="196189" cy="197078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5455920" y="3701414"/>
              <a:ext cx="299720" cy="167005"/>
            </a:xfrm>
            <a:custGeom>
              <a:avLst/>
              <a:gdLst/>
              <a:ahLst/>
              <a:cxnLst/>
              <a:rect l="l" t="t" r="r" b="b"/>
              <a:pathLst>
                <a:path w="299720" h="167004">
                  <a:moveTo>
                    <a:pt x="129032" y="166624"/>
                  </a:moveTo>
                  <a:lnTo>
                    <a:pt x="119761" y="94107"/>
                  </a:lnTo>
                  <a:lnTo>
                    <a:pt x="9398" y="94107"/>
                  </a:lnTo>
                  <a:lnTo>
                    <a:pt x="0" y="166624"/>
                  </a:lnTo>
                  <a:lnTo>
                    <a:pt x="129032" y="166624"/>
                  </a:lnTo>
                  <a:close/>
                </a:path>
                <a:path w="299720" h="167004">
                  <a:moveTo>
                    <a:pt x="253365" y="63881"/>
                  </a:moveTo>
                  <a:lnTo>
                    <a:pt x="224536" y="0"/>
                  </a:lnTo>
                  <a:lnTo>
                    <a:pt x="138176" y="0"/>
                  </a:lnTo>
                  <a:lnTo>
                    <a:pt x="146304" y="63881"/>
                  </a:lnTo>
                  <a:lnTo>
                    <a:pt x="253365" y="63881"/>
                  </a:lnTo>
                  <a:close/>
                </a:path>
                <a:path w="299720" h="167004">
                  <a:moveTo>
                    <a:pt x="299593" y="166624"/>
                  </a:moveTo>
                  <a:lnTo>
                    <a:pt x="266954" y="94107"/>
                  </a:lnTo>
                  <a:lnTo>
                    <a:pt x="150241" y="94107"/>
                  </a:lnTo>
                  <a:lnTo>
                    <a:pt x="159512" y="166624"/>
                  </a:lnTo>
                  <a:lnTo>
                    <a:pt x="299593" y="1666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619242" y="3898214"/>
              <a:ext cx="185674" cy="80441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5235956" y="3701414"/>
              <a:ext cx="568960" cy="473075"/>
            </a:xfrm>
            <a:custGeom>
              <a:avLst/>
              <a:gdLst/>
              <a:ahLst/>
              <a:cxnLst/>
              <a:rect l="l" t="t" r="r" b="b"/>
              <a:pathLst>
                <a:path w="568960" h="473075">
                  <a:moveTo>
                    <a:pt x="185674" y="196850"/>
                  </a:moveTo>
                  <a:lnTo>
                    <a:pt x="35941" y="196850"/>
                  </a:lnTo>
                  <a:lnTo>
                    <a:pt x="0" y="276479"/>
                  </a:lnTo>
                  <a:lnTo>
                    <a:pt x="0" y="277241"/>
                  </a:lnTo>
                  <a:lnTo>
                    <a:pt x="175387" y="277241"/>
                  </a:lnTo>
                  <a:lnTo>
                    <a:pt x="185674" y="196850"/>
                  </a:lnTo>
                  <a:close/>
                </a:path>
                <a:path w="568960" h="473075">
                  <a:moveTo>
                    <a:pt x="198882" y="94107"/>
                  </a:moveTo>
                  <a:lnTo>
                    <a:pt x="82169" y="94107"/>
                  </a:lnTo>
                  <a:lnTo>
                    <a:pt x="49530" y="166624"/>
                  </a:lnTo>
                  <a:lnTo>
                    <a:pt x="189611" y="166624"/>
                  </a:lnTo>
                  <a:lnTo>
                    <a:pt x="198882" y="94107"/>
                  </a:lnTo>
                  <a:close/>
                </a:path>
                <a:path w="568960" h="473075">
                  <a:moveTo>
                    <a:pt x="210947" y="0"/>
                  </a:moveTo>
                  <a:lnTo>
                    <a:pt x="124460" y="0"/>
                  </a:lnTo>
                  <a:lnTo>
                    <a:pt x="95758" y="63881"/>
                  </a:lnTo>
                  <a:lnTo>
                    <a:pt x="202692" y="63881"/>
                  </a:lnTo>
                  <a:lnTo>
                    <a:pt x="210947" y="0"/>
                  </a:lnTo>
                  <a:close/>
                </a:path>
                <a:path w="568960" h="473075">
                  <a:moveTo>
                    <a:pt x="335915" y="63881"/>
                  </a:moveTo>
                  <a:lnTo>
                    <a:pt x="327660" y="0"/>
                  </a:lnTo>
                  <a:lnTo>
                    <a:pt x="241427" y="0"/>
                  </a:lnTo>
                  <a:lnTo>
                    <a:pt x="233172" y="63881"/>
                  </a:lnTo>
                  <a:lnTo>
                    <a:pt x="335915" y="63881"/>
                  </a:lnTo>
                  <a:close/>
                </a:path>
                <a:path w="568960" h="473075">
                  <a:moveTo>
                    <a:pt x="363220" y="277241"/>
                  </a:moveTo>
                  <a:lnTo>
                    <a:pt x="352933" y="196850"/>
                  </a:lnTo>
                  <a:lnTo>
                    <a:pt x="216154" y="196850"/>
                  </a:lnTo>
                  <a:lnTo>
                    <a:pt x="205867" y="277241"/>
                  </a:lnTo>
                  <a:lnTo>
                    <a:pt x="363220" y="277241"/>
                  </a:lnTo>
                  <a:close/>
                </a:path>
                <a:path w="568960" h="473075">
                  <a:moveTo>
                    <a:pt x="568960" y="306705"/>
                  </a:moveTo>
                  <a:lnTo>
                    <a:pt x="0" y="306705"/>
                  </a:lnTo>
                  <a:lnTo>
                    <a:pt x="0" y="354965"/>
                  </a:lnTo>
                  <a:lnTo>
                    <a:pt x="261874" y="354965"/>
                  </a:lnTo>
                  <a:lnTo>
                    <a:pt x="261874" y="427355"/>
                  </a:lnTo>
                  <a:lnTo>
                    <a:pt x="181737" y="427355"/>
                  </a:lnTo>
                  <a:lnTo>
                    <a:pt x="181737" y="473075"/>
                  </a:lnTo>
                  <a:lnTo>
                    <a:pt x="387223" y="473075"/>
                  </a:lnTo>
                  <a:lnTo>
                    <a:pt x="387223" y="427355"/>
                  </a:lnTo>
                  <a:lnTo>
                    <a:pt x="307213" y="427355"/>
                  </a:lnTo>
                  <a:lnTo>
                    <a:pt x="307213" y="354965"/>
                  </a:lnTo>
                  <a:lnTo>
                    <a:pt x="568960" y="354965"/>
                  </a:lnTo>
                  <a:lnTo>
                    <a:pt x="568960" y="30670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23" name="object 2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468363" y="4910462"/>
              <a:ext cx="120728" cy="121277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662293" y="5009959"/>
              <a:ext cx="214756" cy="170624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6526898" y="5199379"/>
              <a:ext cx="350520" cy="101600"/>
            </a:xfrm>
            <a:custGeom>
              <a:avLst/>
              <a:gdLst/>
              <a:ahLst/>
              <a:cxnLst/>
              <a:rect l="l" t="t" r="r" b="b"/>
              <a:pathLst>
                <a:path w="350520" h="101600">
                  <a:moveTo>
                    <a:pt x="350151" y="0"/>
                  </a:moveTo>
                  <a:lnTo>
                    <a:pt x="0" y="0"/>
                  </a:lnTo>
                  <a:lnTo>
                    <a:pt x="0" y="30480"/>
                  </a:lnTo>
                  <a:lnTo>
                    <a:pt x="161175" y="30480"/>
                  </a:lnTo>
                  <a:lnTo>
                    <a:pt x="161175" y="74930"/>
                  </a:lnTo>
                  <a:lnTo>
                    <a:pt x="111772" y="74930"/>
                  </a:lnTo>
                  <a:lnTo>
                    <a:pt x="111772" y="101600"/>
                  </a:lnTo>
                  <a:lnTo>
                    <a:pt x="238264" y="101600"/>
                  </a:lnTo>
                  <a:lnTo>
                    <a:pt x="238264" y="74930"/>
                  </a:lnTo>
                  <a:lnTo>
                    <a:pt x="188988" y="74930"/>
                  </a:lnTo>
                  <a:lnTo>
                    <a:pt x="188988" y="30480"/>
                  </a:lnTo>
                  <a:lnTo>
                    <a:pt x="350151" y="30480"/>
                  </a:lnTo>
                  <a:lnTo>
                    <a:pt x="35015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526910" y="5009959"/>
              <a:ext cx="223481" cy="170624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5132832" y="2403347"/>
              <a:ext cx="783590" cy="783590"/>
            </a:xfrm>
            <a:custGeom>
              <a:avLst/>
              <a:gdLst/>
              <a:ahLst/>
              <a:cxnLst/>
              <a:rect l="l" t="t" r="r" b="b"/>
              <a:pathLst>
                <a:path w="783589" h="783589">
                  <a:moveTo>
                    <a:pt x="391667" y="0"/>
                  </a:moveTo>
                  <a:lnTo>
                    <a:pt x="342518" y="3048"/>
                  </a:lnTo>
                  <a:lnTo>
                    <a:pt x="295275" y="11937"/>
                  </a:lnTo>
                  <a:lnTo>
                    <a:pt x="250062" y="26415"/>
                  </a:lnTo>
                  <a:lnTo>
                    <a:pt x="207517" y="45847"/>
                  </a:lnTo>
                  <a:lnTo>
                    <a:pt x="167893" y="70230"/>
                  </a:lnTo>
                  <a:lnTo>
                    <a:pt x="131571" y="98805"/>
                  </a:lnTo>
                  <a:lnTo>
                    <a:pt x="98805" y="131572"/>
                  </a:lnTo>
                  <a:lnTo>
                    <a:pt x="70230" y="167893"/>
                  </a:lnTo>
                  <a:lnTo>
                    <a:pt x="45846" y="207517"/>
                  </a:lnTo>
                  <a:lnTo>
                    <a:pt x="26415" y="250062"/>
                  </a:lnTo>
                  <a:lnTo>
                    <a:pt x="11937" y="295275"/>
                  </a:lnTo>
                  <a:lnTo>
                    <a:pt x="3047" y="342518"/>
                  </a:lnTo>
                  <a:lnTo>
                    <a:pt x="0" y="391667"/>
                  </a:lnTo>
                  <a:lnTo>
                    <a:pt x="3047" y="440816"/>
                  </a:lnTo>
                  <a:lnTo>
                    <a:pt x="11937" y="488061"/>
                  </a:lnTo>
                  <a:lnTo>
                    <a:pt x="26415" y="533273"/>
                  </a:lnTo>
                  <a:lnTo>
                    <a:pt x="45846" y="575817"/>
                  </a:lnTo>
                  <a:lnTo>
                    <a:pt x="70230" y="615441"/>
                  </a:lnTo>
                  <a:lnTo>
                    <a:pt x="98805" y="651763"/>
                  </a:lnTo>
                  <a:lnTo>
                    <a:pt x="131571" y="684529"/>
                  </a:lnTo>
                  <a:lnTo>
                    <a:pt x="167893" y="713104"/>
                  </a:lnTo>
                  <a:lnTo>
                    <a:pt x="207517" y="737488"/>
                  </a:lnTo>
                  <a:lnTo>
                    <a:pt x="250062" y="756919"/>
                  </a:lnTo>
                  <a:lnTo>
                    <a:pt x="295275" y="771398"/>
                  </a:lnTo>
                  <a:lnTo>
                    <a:pt x="342518" y="780288"/>
                  </a:lnTo>
                  <a:lnTo>
                    <a:pt x="391667" y="783336"/>
                  </a:lnTo>
                  <a:lnTo>
                    <a:pt x="440816" y="780288"/>
                  </a:lnTo>
                  <a:lnTo>
                    <a:pt x="488060" y="771398"/>
                  </a:lnTo>
                  <a:lnTo>
                    <a:pt x="533272" y="756919"/>
                  </a:lnTo>
                  <a:lnTo>
                    <a:pt x="575817" y="737488"/>
                  </a:lnTo>
                  <a:lnTo>
                    <a:pt x="615441" y="713104"/>
                  </a:lnTo>
                  <a:lnTo>
                    <a:pt x="651763" y="684529"/>
                  </a:lnTo>
                  <a:lnTo>
                    <a:pt x="684529" y="651763"/>
                  </a:lnTo>
                  <a:lnTo>
                    <a:pt x="713104" y="615441"/>
                  </a:lnTo>
                  <a:lnTo>
                    <a:pt x="737488" y="575817"/>
                  </a:lnTo>
                  <a:lnTo>
                    <a:pt x="756919" y="533273"/>
                  </a:lnTo>
                  <a:lnTo>
                    <a:pt x="771397" y="488061"/>
                  </a:lnTo>
                  <a:lnTo>
                    <a:pt x="780288" y="440816"/>
                  </a:lnTo>
                  <a:lnTo>
                    <a:pt x="783335" y="391667"/>
                  </a:lnTo>
                  <a:lnTo>
                    <a:pt x="780288" y="342518"/>
                  </a:lnTo>
                  <a:lnTo>
                    <a:pt x="771397" y="295275"/>
                  </a:lnTo>
                  <a:lnTo>
                    <a:pt x="756919" y="250062"/>
                  </a:lnTo>
                  <a:lnTo>
                    <a:pt x="737488" y="207517"/>
                  </a:lnTo>
                  <a:lnTo>
                    <a:pt x="713104" y="167893"/>
                  </a:lnTo>
                  <a:lnTo>
                    <a:pt x="684529" y="131572"/>
                  </a:lnTo>
                  <a:lnTo>
                    <a:pt x="651763" y="98805"/>
                  </a:lnTo>
                  <a:lnTo>
                    <a:pt x="615441" y="70230"/>
                  </a:lnTo>
                  <a:lnTo>
                    <a:pt x="575817" y="45847"/>
                  </a:lnTo>
                  <a:lnTo>
                    <a:pt x="533272" y="26415"/>
                  </a:lnTo>
                  <a:lnTo>
                    <a:pt x="488060" y="11937"/>
                  </a:lnTo>
                  <a:lnTo>
                    <a:pt x="440816" y="3048"/>
                  </a:lnTo>
                  <a:lnTo>
                    <a:pt x="391667" y="0"/>
                  </a:lnTo>
                  <a:close/>
                </a:path>
              </a:pathLst>
            </a:custGeom>
            <a:solidFill>
              <a:srgbClr val="FFFFFF">
                <a:alpha val="4392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285739" y="2572646"/>
              <a:ext cx="120728" cy="121277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479669" y="2672143"/>
              <a:ext cx="214757" cy="170624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5344287" y="2861309"/>
              <a:ext cx="350520" cy="101600"/>
            </a:xfrm>
            <a:custGeom>
              <a:avLst/>
              <a:gdLst/>
              <a:ahLst/>
              <a:cxnLst/>
              <a:rect l="l" t="t" r="r" b="b"/>
              <a:pathLst>
                <a:path w="350520" h="101600">
                  <a:moveTo>
                    <a:pt x="350139" y="0"/>
                  </a:moveTo>
                  <a:lnTo>
                    <a:pt x="0" y="0"/>
                  </a:lnTo>
                  <a:lnTo>
                    <a:pt x="0" y="30480"/>
                  </a:lnTo>
                  <a:lnTo>
                    <a:pt x="161163" y="30480"/>
                  </a:lnTo>
                  <a:lnTo>
                    <a:pt x="161163" y="74930"/>
                  </a:lnTo>
                  <a:lnTo>
                    <a:pt x="111760" y="74930"/>
                  </a:lnTo>
                  <a:lnTo>
                    <a:pt x="111760" y="101600"/>
                  </a:lnTo>
                  <a:lnTo>
                    <a:pt x="238252" y="101600"/>
                  </a:lnTo>
                  <a:lnTo>
                    <a:pt x="238252" y="74930"/>
                  </a:lnTo>
                  <a:lnTo>
                    <a:pt x="188976" y="74930"/>
                  </a:lnTo>
                  <a:lnTo>
                    <a:pt x="188976" y="30480"/>
                  </a:lnTo>
                  <a:lnTo>
                    <a:pt x="350139" y="30480"/>
                  </a:lnTo>
                  <a:lnTo>
                    <a:pt x="35013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344287" y="2672143"/>
              <a:ext cx="223481" cy="170624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5739383" y="2947415"/>
              <a:ext cx="782320" cy="783590"/>
            </a:xfrm>
            <a:custGeom>
              <a:avLst/>
              <a:gdLst/>
              <a:ahLst/>
              <a:cxnLst/>
              <a:rect l="l" t="t" r="r" b="b"/>
              <a:pathLst>
                <a:path w="782320" h="783589">
                  <a:moveTo>
                    <a:pt x="390905" y="0"/>
                  </a:moveTo>
                  <a:lnTo>
                    <a:pt x="341883" y="3048"/>
                  </a:lnTo>
                  <a:lnTo>
                    <a:pt x="294639" y="11937"/>
                  </a:lnTo>
                  <a:lnTo>
                    <a:pt x="249554" y="26416"/>
                  </a:lnTo>
                  <a:lnTo>
                    <a:pt x="207137" y="45847"/>
                  </a:lnTo>
                  <a:lnTo>
                    <a:pt x="167512" y="70231"/>
                  </a:lnTo>
                  <a:lnTo>
                    <a:pt x="131317" y="98806"/>
                  </a:lnTo>
                  <a:lnTo>
                    <a:pt x="98678" y="131572"/>
                  </a:lnTo>
                  <a:lnTo>
                    <a:pt x="69976" y="167894"/>
                  </a:lnTo>
                  <a:lnTo>
                    <a:pt x="45846" y="207518"/>
                  </a:lnTo>
                  <a:lnTo>
                    <a:pt x="26288" y="250062"/>
                  </a:lnTo>
                  <a:lnTo>
                    <a:pt x="11937" y="295275"/>
                  </a:lnTo>
                  <a:lnTo>
                    <a:pt x="3048" y="342519"/>
                  </a:lnTo>
                  <a:lnTo>
                    <a:pt x="0" y="391668"/>
                  </a:lnTo>
                  <a:lnTo>
                    <a:pt x="3048" y="440817"/>
                  </a:lnTo>
                  <a:lnTo>
                    <a:pt x="11937" y="488061"/>
                  </a:lnTo>
                  <a:lnTo>
                    <a:pt x="26288" y="533273"/>
                  </a:lnTo>
                  <a:lnTo>
                    <a:pt x="45846" y="575818"/>
                  </a:lnTo>
                  <a:lnTo>
                    <a:pt x="69976" y="615442"/>
                  </a:lnTo>
                  <a:lnTo>
                    <a:pt x="98678" y="651763"/>
                  </a:lnTo>
                  <a:lnTo>
                    <a:pt x="131317" y="684530"/>
                  </a:lnTo>
                  <a:lnTo>
                    <a:pt x="167512" y="713105"/>
                  </a:lnTo>
                  <a:lnTo>
                    <a:pt x="207137" y="737489"/>
                  </a:lnTo>
                  <a:lnTo>
                    <a:pt x="249554" y="756920"/>
                  </a:lnTo>
                  <a:lnTo>
                    <a:pt x="294639" y="771398"/>
                  </a:lnTo>
                  <a:lnTo>
                    <a:pt x="341883" y="780288"/>
                  </a:lnTo>
                  <a:lnTo>
                    <a:pt x="390905" y="783336"/>
                  </a:lnTo>
                  <a:lnTo>
                    <a:pt x="439927" y="780288"/>
                  </a:lnTo>
                  <a:lnTo>
                    <a:pt x="487171" y="771398"/>
                  </a:lnTo>
                  <a:lnTo>
                    <a:pt x="532129" y="756920"/>
                  </a:lnTo>
                  <a:lnTo>
                    <a:pt x="574675" y="737489"/>
                  </a:lnTo>
                  <a:lnTo>
                    <a:pt x="614299" y="713105"/>
                  </a:lnTo>
                  <a:lnTo>
                    <a:pt x="650493" y="684530"/>
                  </a:lnTo>
                  <a:lnTo>
                    <a:pt x="683132" y="651763"/>
                  </a:lnTo>
                  <a:lnTo>
                    <a:pt x="711835" y="615442"/>
                  </a:lnTo>
                  <a:lnTo>
                    <a:pt x="735964" y="575818"/>
                  </a:lnTo>
                  <a:lnTo>
                    <a:pt x="755523" y="533273"/>
                  </a:lnTo>
                  <a:lnTo>
                    <a:pt x="769873" y="488061"/>
                  </a:lnTo>
                  <a:lnTo>
                    <a:pt x="778763" y="440817"/>
                  </a:lnTo>
                  <a:lnTo>
                    <a:pt x="781812" y="391668"/>
                  </a:lnTo>
                  <a:lnTo>
                    <a:pt x="778763" y="342519"/>
                  </a:lnTo>
                  <a:lnTo>
                    <a:pt x="769873" y="295275"/>
                  </a:lnTo>
                  <a:lnTo>
                    <a:pt x="755523" y="250062"/>
                  </a:lnTo>
                  <a:lnTo>
                    <a:pt x="735964" y="207518"/>
                  </a:lnTo>
                  <a:lnTo>
                    <a:pt x="711835" y="167894"/>
                  </a:lnTo>
                  <a:lnTo>
                    <a:pt x="683132" y="131572"/>
                  </a:lnTo>
                  <a:lnTo>
                    <a:pt x="650493" y="98806"/>
                  </a:lnTo>
                  <a:lnTo>
                    <a:pt x="614299" y="70231"/>
                  </a:lnTo>
                  <a:lnTo>
                    <a:pt x="574675" y="45847"/>
                  </a:lnTo>
                  <a:lnTo>
                    <a:pt x="532129" y="26416"/>
                  </a:lnTo>
                  <a:lnTo>
                    <a:pt x="487171" y="11937"/>
                  </a:lnTo>
                  <a:lnTo>
                    <a:pt x="439927" y="3048"/>
                  </a:lnTo>
                  <a:lnTo>
                    <a:pt x="390905" y="0"/>
                  </a:lnTo>
                  <a:close/>
                </a:path>
              </a:pathLst>
            </a:custGeom>
            <a:solidFill>
              <a:srgbClr val="FFFFFF">
                <a:alpha val="4392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892292" y="3116714"/>
              <a:ext cx="120730" cy="121277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086220" y="3216211"/>
              <a:ext cx="214757" cy="170624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5950839" y="3404869"/>
              <a:ext cx="350520" cy="101600"/>
            </a:xfrm>
            <a:custGeom>
              <a:avLst/>
              <a:gdLst/>
              <a:ahLst/>
              <a:cxnLst/>
              <a:rect l="l" t="t" r="r" b="b"/>
              <a:pathLst>
                <a:path w="350520" h="101600">
                  <a:moveTo>
                    <a:pt x="350139" y="0"/>
                  </a:moveTo>
                  <a:lnTo>
                    <a:pt x="0" y="0"/>
                  </a:lnTo>
                  <a:lnTo>
                    <a:pt x="0" y="30480"/>
                  </a:lnTo>
                  <a:lnTo>
                    <a:pt x="161163" y="30480"/>
                  </a:lnTo>
                  <a:lnTo>
                    <a:pt x="161163" y="74930"/>
                  </a:lnTo>
                  <a:lnTo>
                    <a:pt x="111760" y="74930"/>
                  </a:lnTo>
                  <a:lnTo>
                    <a:pt x="111760" y="101600"/>
                  </a:lnTo>
                  <a:lnTo>
                    <a:pt x="238252" y="101600"/>
                  </a:lnTo>
                  <a:lnTo>
                    <a:pt x="238252" y="74930"/>
                  </a:lnTo>
                  <a:lnTo>
                    <a:pt x="188976" y="74930"/>
                  </a:lnTo>
                  <a:lnTo>
                    <a:pt x="188976" y="30480"/>
                  </a:lnTo>
                  <a:lnTo>
                    <a:pt x="350139" y="30480"/>
                  </a:lnTo>
                  <a:lnTo>
                    <a:pt x="35013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950838" y="3216211"/>
              <a:ext cx="223481" cy="170624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" y="39535"/>
              <a:ext cx="570013" cy="505802"/>
            </a:xfrm>
            <a:prstGeom prst="rect">
              <a:avLst/>
            </a:prstGeom>
          </p:spPr>
        </p:pic>
      </p:grpSp>
      <p:sp>
        <p:nvSpPr>
          <p:cNvPr id="38" name="object 3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86741" rIns="0" bIns="0" rtlCol="0">
            <a:spAutoFit/>
          </a:bodyPr>
          <a:lstStyle/>
          <a:p>
            <a:pPr marL="103505">
              <a:lnSpc>
                <a:spcPct val="100000"/>
              </a:lnSpc>
              <a:spcBef>
                <a:spcPts val="100"/>
              </a:spcBef>
            </a:pPr>
            <a:r>
              <a:rPr spc="-160" dirty="0"/>
              <a:t>EPC</a:t>
            </a:r>
            <a:r>
              <a:rPr spc="-295" dirty="0"/>
              <a:t> </a:t>
            </a:r>
            <a:r>
              <a:rPr spc="-114" dirty="0"/>
              <a:t>FV</a:t>
            </a:r>
            <a:r>
              <a:rPr spc="-280" dirty="0"/>
              <a:t> </a:t>
            </a:r>
            <a:r>
              <a:rPr dirty="0"/>
              <a:t>–</a:t>
            </a:r>
            <a:r>
              <a:rPr spc="-225" dirty="0"/>
              <a:t> TRACK</a:t>
            </a:r>
            <a:r>
              <a:rPr spc="-260" dirty="0"/>
              <a:t> </a:t>
            </a:r>
            <a:r>
              <a:rPr spc="-229" dirty="0"/>
              <a:t>RECORD</a:t>
            </a:r>
            <a:r>
              <a:rPr spc="-310" dirty="0"/>
              <a:t> </a:t>
            </a:r>
            <a:r>
              <a:rPr spc="-175" dirty="0"/>
              <a:t>INTERNAZIONALE</a:t>
            </a:r>
          </a:p>
        </p:txBody>
      </p:sp>
      <p:sp>
        <p:nvSpPr>
          <p:cNvPr id="39" name="object 39"/>
          <p:cNvSpPr txBox="1"/>
          <p:nvPr/>
        </p:nvSpPr>
        <p:spPr>
          <a:xfrm>
            <a:off x="1559836" y="805586"/>
            <a:ext cx="4086225" cy="615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480">
              <a:lnSpc>
                <a:spcPts val="196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ITALIA</a:t>
            </a:r>
            <a:endParaRPr sz="1800" dirty="0">
              <a:latin typeface="Arial"/>
              <a:cs typeface="Arial"/>
            </a:endParaRPr>
          </a:p>
          <a:p>
            <a:pPr marL="12700">
              <a:lnSpc>
                <a:spcPts val="2680"/>
              </a:lnSpc>
            </a:pPr>
            <a:r>
              <a:rPr sz="1800" spc="-200" dirty="0">
                <a:solidFill>
                  <a:srgbClr val="FFFFFF"/>
                </a:solidFill>
                <a:latin typeface="Microsoft Sans Serif"/>
                <a:cs typeface="Microsoft Sans Serif"/>
              </a:rPr>
              <a:t>POTENZA</a:t>
            </a:r>
            <a:r>
              <a:rPr sz="1800" spc="-27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800" spc="-195" dirty="0">
                <a:solidFill>
                  <a:srgbClr val="FFFFFF"/>
                </a:solidFill>
                <a:latin typeface="Microsoft Sans Serif"/>
                <a:cs typeface="Microsoft Sans Serif"/>
              </a:rPr>
              <a:t>INSTALLATA</a:t>
            </a:r>
            <a:r>
              <a:rPr sz="1800" spc="-15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800" spc="-185" dirty="0">
                <a:solidFill>
                  <a:srgbClr val="FFFFFF"/>
                </a:solidFill>
                <a:latin typeface="Microsoft Sans Serif"/>
                <a:cs typeface="Microsoft Sans Serif"/>
              </a:rPr>
              <a:t>TOTALE:</a:t>
            </a:r>
            <a:r>
              <a:rPr sz="1800" spc="-18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lang="it-IT" sz="2400" b="1" spc="-200" dirty="0">
                <a:solidFill>
                  <a:srgbClr val="FFFFFF"/>
                </a:solidFill>
                <a:latin typeface="Arial"/>
                <a:cs typeface="Arial"/>
              </a:rPr>
              <a:t>366</a:t>
            </a:r>
            <a:r>
              <a:rPr sz="2400" b="1" spc="-2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280" dirty="0">
                <a:solidFill>
                  <a:srgbClr val="FFFFFF"/>
                </a:solidFill>
                <a:latin typeface="Arial"/>
                <a:cs typeface="Arial"/>
              </a:rPr>
              <a:t>MWp</a:t>
            </a:r>
            <a:endParaRPr sz="2400" dirty="0">
              <a:latin typeface="Arial"/>
              <a:cs typeface="Arial"/>
            </a:endParaRPr>
          </a:p>
        </p:txBody>
      </p:sp>
      <p:graphicFrame>
        <p:nvGraphicFramePr>
          <p:cNvPr id="42" name="object 11">
            <a:extLst>
              <a:ext uri="{FF2B5EF4-FFF2-40B4-BE49-F238E27FC236}">
                <a16:creationId xmlns:a16="http://schemas.microsoft.com/office/drawing/2014/main" id="{4A69AB46-11F8-506C-FAC5-B6716C852D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9409407"/>
              </p:ext>
            </p:extLst>
          </p:nvPr>
        </p:nvGraphicFramePr>
        <p:xfrm>
          <a:off x="8185404" y="4174489"/>
          <a:ext cx="3517392" cy="211441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213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60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297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9794">
                <a:tc>
                  <a:txBody>
                    <a:bodyPr/>
                    <a:lstStyle/>
                    <a:p>
                      <a:pPr marL="9525">
                        <a:lnSpc>
                          <a:spcPts val="1670"/>
                        </a:lnSpc>
                        <a:spcBef>
                          <a:spcPts val="910"/>
                        </a:spcBef>
                      </a:pPr>
                      <a:r>
                        <a:rPr lang="it-IT" sz="1400" spc="-1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Trino Vercellese</a:t>
                      </a:r>
                      <a:endParaRPr lang="it-IT" sz="1400" dirty="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15570" marB="0"/>
                </a:tc>
                <a:tc>
                  <a:txBody>
                    <a:bodyPr/>
                    <a:lstStyle/>
                    <a:p>
                      <a:pPr marR="25400" algn="r">
                        <a:lnSpc>
                          <a:spcPts val="1670"/>
                        </a:lnSpc>
                        <a:spcBef>
                          <a:spcPts val="910"/>
                        </a:spcBef>
                      </a:pPr>
                      <a:r>
                        <a:rPr lang="it-IT" sz="1400" spc="-10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5,0</a:t>
                      </a:r>
                      <a:r>
                        <a:rPr sz="1400" spc="-17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400" spc="-25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MWp</a:t>
                      </a:r>
                      <a:endParaRPr sz="1400" dirty="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1557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247">
                <a:tc>
                  <a:txBody>
                    <a:bodyPr/>
                    <a:lstStyle/>
                    <a:p>
                      <a:pPr marL="9525">
                        <a:lnSpc>
                          <a:spcPts val="1610"/>
                        </a:lnSpc>
                      </a:pPr>
                      <a:r>
                        <a:rPr lang="it-IT" sz="1400" dirty="0">
                          <a:solidFill>
                            <a:schemeClr val="bg1"/>
                          </a:solidFill>
                          <a:latin typeface="Microsoft Sans Serif"/>
                          <a:cs typeface="Microsoft Sans Serif"/>
                        </a:rPr>
                        <a:t>Montalto di Castro</a:t>
                      </a:r>
                      <a:endParaRPr sz="1400" dirty="0">
                        <a:solidFill>
                          <a:schemeClr val="bg1"/>
                        </a:solidFill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3020" algn="r">
                        <a:lnSpc>
                          <a:spcPts val="1610"/>
                        </a:lnSpc>
                      </a:pPr>
                      <a:r>
                        <a:rPr lang="it-IT" sz="1400" spc="-10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14</a:t>
                      </a:r>
                      <a:r>
                        <a:rPr sz="1400" spc="-10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,</a:t>
                      </a:r>
                      <a:r>
                        <a:rPr lang="it-IT" sz="1400" spc="-10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0</a:t>
                      </a:r>
                      <a:r>
                        <a:rPr sz="1400" spc="-195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400" spc="-25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MWp</a:t>
                      </a:r>
                      <a:endParaRPr sz="1400" dirty="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245">
                <a:tc>
                  <a:txBody>
                    <a:bodyPr/>
                    <a:lstStyle/>
                    <a:p>
                      <a:pPr marL="9525">
                        <a:lnSpc>
                          <a:spcPts val="1580"/>
                        </a:lnSpc>
                      </a:pPr>
                      <a:r>
                        <a:rPr lang="it-IT" sz="1400" spc="-1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Montalto di Castro</a:t>
                      </a:r>
                      <a:endParaRPr sz="1400" dirty="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1750" algn="r">
                        <a:lnSpc>
                          <a:spcPts val="1580"/>
                        </a:lnSpc>
                      </a:pPr>
                      <a:r>
                        <a:rPr lang="it-IT" sz="1400" spc="-8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24</a:t>
                      </a:r>
                      <a:r>
                        <a:rPr sz="1400" spc="-8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,</a:t>
                      </a:r>
                      <a:r>
                        <a:rPr lang="it-IT" sz="1400" spc="-8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0</a:t>
                      </a:r>
                      <a:r>
                        <a:rPr sz="1400" spc="-195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400" spc="-25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MWp</a:t>
                      </a:r>
                      <a:endParaRPr sz="1400" dirty="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245">
                <a:tc>
                  <a:txBody>
                    <a:bodyPr/>
                    <a:lstStyle/>
                    <a:p>
                      <a:pPr marL="9525">
                        <a:lnSpc>
                          <a:spcPts val="1580"/>
                        </a:lnSpc>
                      </a:pPr>
                      <a:r>
                        <a:rPr lang="it-IT" sz="1400" spc="-1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Tuscania</a:t>
                      </a:r>
                      <a:endParaRPr sz="1400" dirty="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580"/>
                        </a:lnSpc>
                      </a:pPr>
                      <a:r>
                        <a:rPr lang="it-IT" sz="1400" spc="-8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30,7</a:t>
                      </a:r>
                      <a:r>
                        <a:rPr sz="1400" spc="-185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400" spc="-25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MWp</a:t>
                      </a:r>
                      <a:endParaRPr sz="1400" dirty="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245">
                <a:tc>
                  <a:txBody>
                    <a:bodyPr/>
                    <a:lstStyle/>
                    <a:p>
                      <a:pPr marL="9525">
                        <a:lnSpc>
                          <a:spcPts val="1580"/>
                        </a:lnSpc>
                      </a:pPr>
                      <a:r>
                        <a:rPr lang="it-IT" sz="1400" spc="-11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Contessa Entellina</a:t>
                      </a:r>
                      <a:endParaRPr sz="1400" dirty="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580"/>
                        </a:lnSpc>
                      </a:pPr>
                      <a:r>
                        <a:rPr lang="it-IT" sz="1400" spc="-8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16,0</a:t>
                      </a:r>
                      <a:r>
                        <a:rPr sz="1400" spc="-185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400" spc="-25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MWp</a:t>
                      </a:r>
                      <a:endParaRPr sz="1400" dirty="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9525">
                        <a:lnSpc>
                          <a:spcPts val="1580"/>
                        </a:lnSpc>
                      </a:pPr>
                      <a:r>
                        <a:rPr lang="it-IT" sz="1400" spc="-11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Ciminna</a:t>
                      </a:r>
                      <a:endParaRPr sz="1400" dirty="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580"/>
                        </a:lnSpc>
                      </a:pPr>
                      <a:r>
                        <a:rPr lang="it-IT" sz="1400" spc="-185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24,0</a:t>
                      </a:r>
                      <a:r>
                        <a:rPr sz="1400" spc="-185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400" spc="-25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MWp</a:t>
                      </a:r>
                      <a:endParaRPr sz="1400" dirty="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245">
                <a:tc>
                  <a:txBody>
                    <a:bodyPr/>
                    <a:lstStyle/>
                    <a:p>
                      <a:pPr marL="9525">
                        <a:lnSpc>
                          <a:spcPts val="1580"/>
                        </a:lnSpc>
                      </a:pPr>
                      <a:r>
                        <a:rPr lang="it-IT" sz="1400" spc="-114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Codigoro</a:t>
                      </a:r>
                      <a:endParaRPr sz="1400" dirty="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1750" algn="r">
                        <a:lnSpc>
                          <a:spcPts val="1580"/>
                        </a:lnSpc>
                      </a:pPr>
                      <a:r>
                        <a:rPr lang="it-IT" sz="1400" spc="-17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28,8</a:t>
                      </a:r>
                      <a:r>
                        <a:rPr sz="1400" spc="-17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400" spc="-25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MWp</a:t>
                      </a:r>
                      <a:endParaRPr sz="1400" dirty="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8888">
                <a:tc>
                  <a:txBody>
                    <a:bodyPr/>
                    <a:lstStyle/>
                    <a:p>
                      <a:pPr marL="9525">
                        <a:lnSpc>
                          <a:spcPts val="1485"/>
                        </a:lnSpc>
                      </a:pPr>
                      <a:r>
                        <a:rPr lang="it-IT" sz="1400" spc="-1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Ottana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485"/>
                        </a:lnSpc>
                      </a:pPr>
                      <a:r>
                        <a:rPr lang="it-IT" sz="1400" dirty="0">
                          <a:solidFill>
                            <a:schemeClr val="bg1"/>
                          </a:solidFill>
                          <a:latin typeface="Microsoft Sans Serif"/>
                          <a:cs typeface="Microsoft Sans Serif"/>
                        </a:rPr>
                        <a:t>13,0MWp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88888">
                <a:tc>
                  <a:txBody>
                    <a:bodyPr/>
                    <a:lstStyle/>
                    <a:p>
                      <a:pPr marL="9525">
                        <a:lnSpc>
                          <a:spcPts val="1485"/>
                        </a:lnSpc>
                      </a:pPr>
                      <a:r>
                        <a:rPr lang="it-IT" sz="1400" spc="-1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Aprilia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485"/>
                        </a:lnSpc>
                      </a:pPr>
                      <a:r>
                        <a:rPr lang="it-IT" sz="1400" dirty="0">
                          <a:solidFill>
                            <a:schemeClr val="bg1"/>
                          </a:solidFill>
                          <a:latin typeface="Microsoft Sans Serif"/>
                          <a:cs typeface="Microsoft Sans Serif"/>
                        </a:rPr>
                        <a:t>26,3MWp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2482302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8A19D2-C658-052D-AD65-4E80F4DF88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FF2B5EF4-FFF2-40B4-BE49-F238E27FC236}">
                <a16:creationId xmlns:a16="http://schemas.microsoft.com/office/drawing/2014/main" id="{9BB93BE9-AAF7-CE42-5944-78DDDDEC7FA8}"/>
              </a:ext>
            </a:extLst>
          </p:cNvPr>
          <p:cNvGrpSpPr/>
          <p:nvPr/>
        </p:nvGrpSpPr>
        <p:grpSpPr>
          <a:xfrm>
            <a:off x="240792" y="6426706"/>
            <a:ext cx="2400300" cy="364490"/>
            <a:chOff x="240792" y="6426706"/>
            <a:chExt cx="2400300" cy="364490"/>
          </a:xfrm>
        </p:grpSpPr>
        <p:sp>
          <p:nvSpPr>
            <p:cNvPr id="3" name="object 3">
              <a:extLst>
                <a:ext uri="{FF2B5EF4-FFF2-40B4-BE49-F238E27FC236}">
                  <a16:creationId xmlns:a16="http://schemas.microsoft.com/office/drawing/2014/main" id="{0B9E1866-BDB6-DE66-1A02-BA6A9439088F}"/>
                </a:ext>
              </a:extLst>
            </p:cNvPr>
            <p:cNvSpPr/>
            <p:nvPr/>
          </p:nvSpPr>
          <p:spPr>
            <a:xfrm>
              <a:off x="240792" y="6426706"/>
              <a:ext cx="2400300" cy="364490"/>
            </a:xfrm>
            <a:custGeom>
              <a:avLst/>
              <a:gdLst/>
              <a:ahLst/>
              <a:cxnLst/>
              <a:rect l="l" t="t" r="r" b="b"/>
              <a:pathLst>
                <a:path w="2400300" h="364490">
                  <a:moveTo>
                    <a:pt x="2400300" y="0"/>
                  </a:moveTo>
                  <a:lnTo>
                    <a:pt x="0" y="0"/>
                  </a:lnTo>
                  <a:lnTo>
                    <a:pt x="0" y="364236"/>
                  </a:lnTo>
                  <a:lnTo>
                    <a:pt x="2400300" y="364236"/>
                  </a:lnTo>
                  <a:lnTo>
                    <a:pt x="24003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68515735-CC81-2393-23AF-55115ACA0ADB}"/>
                </a:ext>
              </a:extLst>
            </p:cNvPr>
            <p:cNvSpPr/>
            <p:nvPr/>
          </p:nvSpPr>
          <p:spPr>
            <a:xfrm>
              <a:off x="240792" y="6426706"/>
              <a:ext cx="2400300" cy="364490"/>
            </a:xfrm>
            <a:custGeom>
              <a:avLst/>
              <a:gdLst/>
              <a:ahLst/>
              <a:cxnLst/>
              <a:rect l="l" t="t" r="r" b="b"/>
              <a:pathLst>
                <a:path w="2400300" h="364490">
                  <a:moveTo>
                    <a:pt x="0" y="364236"/>
                  </a:moveTo>
                  <a:lnTo>
                    <a:pt x="2400300" y="364236"/>
                  </a:lnTo>
                  <a:lnTo>
                    <a:pt x="2400300" y="0"/>
                  </a:lnTo>
                  <a:lnTo>
                    <a:pt x="0" y="0"/>
                  </a:lnTo>
                  <a:lnTo>
                    <a:pt x="0" y="364236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>
            <a:extLst>
              <a:ext uri="{FF2B5EF4-FFF2-40B4-BE49-F238E27FC236}">
                <a16:creationId xmlns:a16="http://schemas.microsoft.com/office/drawing/2014/main" id="{B867BF2C-E752-741E-C9FA-541A36A1AE9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8411" y="96393"/>
            <a:ext cx="41205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211070" algn="l"/>
              </a:tabLst>
            </a:pPr>
            <a:r>
              <a:rPr spc="-114" dirty="0"/>
              <a:t>FV</a:t>
            </a:r>
            <a:r>
              <a:rPr spc="-275" dirty="0"/>
              <a:t> </a:t>
            </a:r>
            <a:r>
              <a:rPr dirty="0"/>
              <a:t>–</a:t>
            </a:r>
            <a:r>
              <a:rPr spc="-240" dirty="0"/>
              <a:t> </a:t>
            </a:r>
            <a:r>
              <a:rPr lang="it-IT" spc="-90" dirty="0"/>
              <a:t>EG SOLE  (49,20 MWp)</a:t>
            </a:r>
            <a:endParaRPr spc="-114" dirty="0"/>
          </a:p>
        </p:txBody>
      </p:sp>
      <p:pic>
        <p:nvPicPr>
          <p:cNvPr id="12" name="object 12">
            <a:extLst>
              <a:ext uri="{FF2B5EF4-FFF2-40B4-BE49-F238E27FC236}">
                <a16:creationId xmlns:a16="http://schemas.microsoft.com/office/drawing/2014/main" id="{519BB9A6-016D-42F7-ED53-CC46EF9552EB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" y="39535"/>
            <a:ext cx="570013" cy="505802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7231CAB7-2AB3-39A5-F717-BD7C6CD8F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669" y="699921"/>
            <a:ext cx="4533900" cy="5165725"/>
          </a:xfrm>
          <a:prstGeom prst="rect">
            <a:avLst/>
          </a:prstGeom>
          <a:gradFill>
            <a:gsLst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outerShdw blurRad="1270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27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">
            <a:extLst>
              <a:ext uri="{FF2B5EF4-FFF2-40B4-BE49-F238E27FC236}">
                <a16:creationId xmlns:a16="http://schemas.microsoft.com/office/drawing/2014/main" id="{6705DA36-4A8F-6D88-64AB-4D808DBDAF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472" y="709348"/>
            <a:ext cx="5165725" cy="2903538"/>
          </a:xfrm>
          <a:prstGeom prst="rect">
            <a:avLst/>
          </a:prstGeom>
          <a:gradFill>
            <a:gsLst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outerShdw blurRad="279400" dist="38100" dir="5400000" sx="103000" sy="103000" algn="t" rotWithShape="0">
              <a:schemeClr val="tx2">
                <a:lumMod val="50000"/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>
            <a:bevelT w="12700"/>
          </a:sp3d>
        </p:spPr>
      </p:pic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BBB17069-C079-42BB-83BD-B31C6B54BDB0}"/>
              </a:ext>
            </a:extLst>
          </p:cNvPr>
          <p:cNvSpPr txBox="1">
            <a:spLocks/>
          </p:cNvSpPr>
          <p:nvPr/>
        </p:nvSpPr>
        <p:spPr>
          <a:xfrm>
            <a:off x="5101472" y="3861781"/>
            <a:ext cx="5871328" cy="215844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DENOMINAZIONE SITO:	EG Sole</a:t>
            </a:r>
          </a:p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REGIONE:		Lazio</a:t>
            </a:r>
          </a:p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COMUNE (</a:t>
            </a:r>
            <a:r>
              <a:rPr lang="en-US" sz="1000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Provincia</a:t>
            </a:r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):	</a:t>
            </a:r>
            <a:r>
              <a:rPr lang="en-US" sz="1000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Tuscania</a:t>
            </a:r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(VT)</a:t>
            </a:r>
          </a:p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INVESTITORE/CLIENTE:	     ENFINITY/CIRCET ITALIA S.p.A.</a:t>
            </a:r>
          </a:p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COORDINATE TERRENO: 	     </a:t>
            </a:r>
            <a:r>
              <a:rPr lang="en-US" sz="1000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Latitudine</a:t>
            </a:r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- 43° 23’ 01"N</a:t>
            </a:r>
          </a:p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	     </a:t>
            </a:r>
            <a:r>
              <a:rPr lang="en-US" sz="1000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Longitudine</a:t>
            </a:r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– 11° 45’ 43"E</a:t>
            </a:r>
          </a:p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POTENZA IMPIANTO:	     49.183,95 </a:t>
            </a:r>
            <a:r>
              <a:rPr lang="en-US" sz="1000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kWp</a:t>
            </a:r>
            <a:endParaRPr lang="en-US" sz="1000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POTENZA INSTALLATA DA TEP: 30.700,00 </a:t>
            </a:r>
            <a:r>
              <a:rPr lang="en-US" sz="1000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kWp</a:t>
            </a:r>
            <a:endParaRPr lang="en-US" sz="1000" dirty="0">
              <a:solidFill>
                <a:schemeClr val="accent1">
                  <a:lumMod val="50000"/>
                </a:schemeClr>
              </a:solidFill>
              <a:highlight>
                <a:srgbClr val="FFFF00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MORFOLOGIA:	</a:t>
            </a:r>
            <a:r>
              <a:rPr lang="en-US" sz="1000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Terreno</a:t>
            </a:r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con </a:t>
            </a:r>
            <a:r>
              <a:rPr lang="en-US" sz="1000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pendenze</a:t>
            </a:r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000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varie</a:t>
            </a:r>
            <a:endParaRPr lang="en-US" sz="1000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MODELLO DI INCARICO:	</a:t>
            </a:r>
            <a:r>
              <a:rPr lang="en-US" sz="1000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Esecuzione</a:t>
            </a:r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del </a:t>
            </a:r>
            <a:r>
              <a:rPr lang="en-US" sz="1000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ciclo</a:t>
            </a:r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complete </a:t>
            </a:r>
            <a:r>
              <a:rPr lang="en-US" sz="1000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delle</a:t>
            </a:r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000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lavorazioni</a:t>
            </a:r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del 			campo, </a:t>
            </a:r>
            <a:r>
              <a:rPr lang="en-US" sz="1000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dalla</a:t>
            </a:r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000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infissione</a:t>
            </a:r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000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dei</a:t>
            </a:r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000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pali</a:t>
            </a:r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di Fondazione </a:t>
            </a:r>
          </a:p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	</a:t>
            </a:r>
            <a:r>
              <a:rPr lang="en-US" sz="1000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all’impianto</a:t>
            </a:r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elettrico complete di Test</a:t>
            </a:r>
          </a:p>
          <a:p>
            <a:endParaRPr lang="en-US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0BDA18AD-9D9F-45BC-8E5F-71D6CB34D7EC}"/>
              </a:ext>
            </a:extLst>
          </p:cNvPr>
          <p:cNvSpPr txBox="1"/>
          <p:nvPr/>
        </p:nvSpPr>
        <p:spPr>
          <a:xfrm>
            <a:off x="125805" y="6020230"/>
            <a:ext cx="5165725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it-IT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Tipologia Strutture: </a:t>
            </a:r>
            <a:r>
              <a:rPr lang="en-US" sz="1000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Nextracker</a:t>
            </a:r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- Tracker 1V</a:t>
            </a:r>
          </a:p>
          <a:p>
            <a:pPr marL="285750" indent="-285750">
              <a:buFontTx/>
              <a:buChar char="-"/>
            </a:pPr>
            <a:r>
              <a:rPr lang="it-IT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Moduli Fotovoltaici: </a:t>
            </a:r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Canadian Solar 655Wp </a:t>
            </a:r>
          </a:p>
          <a:p>
            <a:pPr marL="285750" indent="-285750">
              <a:buFontTx/>
              <a:buChar char="-"/>
            </a:pPr>
            <a:r>
              <a:rPr lang="it-IT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Numero Moduli:	N. 75.090 </a:t>
            </a:r>
          </a:p>
          <a:p>
            <a:pPr marL="285750" indent="-285750">
              <a:buFontTx/>
              <a:buChar char="-"/>
            </a:pPr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INVERTER: </a:t>
            </a:r>
            <a:r>
              <a:rPr lang="it-IT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Inverter Centralizzato - INGECON SUN 3825TL C640 </a:t>
            </a:r>
          </a:p>
          <a:p>
            <a:endParaRPr lang="en-US" sz="1800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object 13">
            <a:extLst>
              <a:ext uri="{FF2B5EF4-FFF2-40B4-BE49-F238E27FC236}">
                <a16:creationId xmlns:a16="http://schemas.microsoft.com/office/drawing/2014/main" id="{D5B78C12-E023-2F48-C02A-6BAF9CAB85CC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972800" y="914400"/>
            <a:ext cx="809244" cy="577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154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8A19D2-C658-052D-AD65-4E80F4DF88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FF2B5EF4-FFF2-40B4-BE49-F238E27FC236}">
                <a16:creationId xmlns:a16="http://schemas.microsoft.com/office/drawing/2014/main" id="{9BB93BE9-AAF7-CE42-5944-78DDDDEC7FA8}"/>
              </a:ext>
            </a:extLst>
          </p:cNvPr>
          <p:cNvGrpSpPr/>
          <p:nvPr/>
        </p:nvGrpSpPr>
        <p:grpSpPr>
          <a:xfrm>
            <a:off x="240792" y="6426706"/>
            <a:ext cx="2400300" cy="364490"/>
            <a:chOff x="240792" y="6426706"/>
            <a:chExt cx="2400300" cy="364490"/>
          </a:xfrm>
        </p:grpSpPr>
        <p:sp>
          <p:nvSpPr>
            <p:cNvPr id="3" name="object 3">
              <a:extLst>
                <a:ext uri="{FF2B5EF4-FFF2-40B4-BE49-F238E27FC236}">
                  <a16:creationId xmlns:a16="http://schemas.microsoft.com/office/drawing/2014/main" id="{0B9E1866-BDB6-DE66-1A02-BA6A9439088F}"/>
                </a:ext>
              </a:extLst>
            </p:cNvPr>
            <p:cNvSpPr/>
            <p:nvPr/>
          </p:nvSpPr>
          <p:spPr>
            <a:xfrm>
              <a:off x="240792" y="6426706"/>
              <a:ext cx="2400300" cy="364490"/>
            </a:xfrm>
            <a:custGeom>
              <a:avLst/>
              <a:gdLst/>
              <a:ahLst/>
              <a:cxnLst/>
              <a:rect l="l" t="t" r="r" b="b"/>
              <a:pathLst>
                <a:path w="2400300" h="364490">
                  <a:moveTo>
                    <a:pt x="2400300" y="0"/>
                  </a:moveTo>
                  <a:lnTo>
                    <a:pt x="0" y="0"/>
                  </a:lnTo>
                  <a:lnTo>
                    <a:pt x="0" y="364236"/>
                  </a:lnTo>
                  <a:lnTo>
                    <a:pt x="2400300" y="364236"/>
                  </a:lnTo>
                  <a:lnTo>
                    <a:pt x="24003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68515735-CC81-2393-23AF-55115ACA0ADB}"/>
                </a:ext>
              </a:extLst>
            </p:cNvPr>
            <p:cNvSpPr/>
            <p:nvPr/>
          </p:nvSpPr>
          <p:spPr>
            <a:xfrm>
              <a:off x="240792" y="6426706"/>
              <a:ext cx="2400300" cy="364490"/>
            </a:xfrm>
            <a:custGeom>
              <a:avLst/>
              <a:gdLst/>
              <a:ahLst/>
              <a:cxnLst/>
              <a:rect l="l" t="t" r="r" b="b"/>
              <a:pathLst>
                <a:path w="2400300" h="364490">
                  <a:moveTo>
                    <a:pt x="0" y="364236"/>
                  </a:moveTo>
                  <a:lnTo>
                    <a:pt x="2400300" y="364236"/>
                  </a:lnTo>
                  <a:lnTo>
                    <a:pt x="2400300" y="0"/>
                  </a:lnTo>
                  <a:lnTo>
                    <a:pt x="0" y="0"/>
                  </a:lnTo>
                  <a:lnTo>
                    <a:pt x="0" y="364236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>
            <a:extLst>
              <a:ext uri="{FF2B5EF4-FFF2-40B4-BE49-F238E27FC236}">
                <a16:creationId xmlns:a16="http://schemas.microsoft.com/office/drawing/2014/main" id="{B867BF2C-E752-741E-C9FA-541A36A1AE9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8411" y="96393"/>
            <a:ext cx="41205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211070" algn="l"/>
              </a:tabLst>
            </a:pPr>
            <a:r>
              <a:rPr spc="-114" dirty="0"/>
              <a:t>FV</a:t>
            </a:r>
            <a:r>
              <a:rPr spc="-275" dirty="0"/>
              <a:t> </a:t>
            </a:r>
            <a:r>
              <a:rPr dirty="0"/>
              <a:t>–</a:t>
            </a:r>
            <a:r>
              <a:rPr spc="-240" dirty="0"/>
              <a:t> </a:t>
            </a:r>
            <a:r>
              <a:rPr lang="it-IT" spc="-90" dirty="0"/>
              <a:t>OTTANA ( 89 MWp)</a:t>
            </a:r>
            <a:endParaRPr spc="-114" dirty="0"/>
          </a:p>
        </p:txBody>
      </p:sp>
      <p:pic>
        <p:nvPicPr>
          <p:cNvPr id="12" name="object 12">
            <a:extLst>
              <a:ext uri="{FF2B5EF4-FFF2-40B4-BE49-F238E27FC236}">
                <a16:creationId xmlns:a16="http://schemas.microsoft.com/office/drawing/2014/main" id="{519BB9A6-016D-42F7-ED53-CC46EF9552E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39535"/>
            <a:ext cx="570013" cy="505802"/>
          </a:xfrm>
          <a:prstGeom prst="rect">
            <a:avLst/>
          </a:prstGeom>
        </p:spPr>
      </p:pic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BBB17069-C079-42BB-83BD-B31C6B54BDB0}"/>
              </a:ext>
            </a:extLst>
          </p:cNvPr>
          <p:cNvSpPr txBox="1">
            <a:spLocks/>
          </p:cNvSpPr>
          <p:nvPr/>
        </p:nvSpPr>
        <p:spPr>
          <a:xfrm>
            <a:off x="5751106" y="3999447"/>
            <a:ext cx="6019800" cy="242725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DENOMINAZIONE SITO:		</a:t>
            </a:r>
            <a:r>
              <a:rPr lang="en-US" sz="100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Ottana</a:t>
            </a:r>
            <a:endParaRPr lang="en-US" sz="100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100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REGIONE:			</a:t>
            </a:r>
            <a:r>
              <a:rPr lang="en-US" sz="100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Sardegna</a:t>
            </a:r>
            <a:endParaRPr lang="en-US" sz="100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100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COMUNE (</a:t>
            </a:r>
            <a:r>
              <a:rPr lang="en-US" sz="100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Provincia</a:t>
            </a:r>
            <a:r>
              <a:rPr lang="en-US" sz="100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):		</a:t>
            </a:r>
            <a:r>
              <a:rPr lang="en-US" sz="100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Ottana</a:t>
            </a:r>
            <a:r>
              <a:rPr lang="en-US" sz="100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(NU)</a:t>
            </a:r>
          </a:p>
          <a:p>
            <a:r>
              <a:rPr lang="en-US" sz="100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INVESTITORE/CLIENTE:		ACEA SOLAR S.R.L./CIRCET ITALIA S.p.A.</a:t>
            </a:r>
          </a:p>
          <a:p>
            <a:r>
              <a:rPr lang="en-US" sz="100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AREA DISPONIBILE:		89 HA </a:t>
            </a:r>
          </a:p>
          <a:p>
            <a:r>
              <a:rPr lang="en-US" sz="100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COORDINATE TERRENO: 		</a:t>
            </a:r>
            <a:r>
              <a:rPr lang="en-US" sz="100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Latitudine</a:t>
            </a:r>
            <a:r>
              <a:rPr lang="en-US" sz="100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- 40° 15’ 29"N</a:t>
            </a:r>
          </a:p>
          <a:p>
            <a:r>
              <a:rPr lang="en-US" sz="100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		</a:t>
            </a:r>
            <a:r>
              <a:rPr lang="en-US" sz="100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Longitudine</a:t>
            </a:r>
            <a:r>
              <a:rPr lang="en-US" sz="100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– 09° 00’ 48"E</a:t>
            </a:r>
          </a:p>
          <a:p>
            <a:r>
              <a:rPr lang="en-US" sz="100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POTENZA INSTALLATA DA TEP:	13.000,00 </a:t>
            </a:r>
            <a:r>
              <a:rPr lang="en-US" sz="100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kWp</a:t>
            </a:r>
            <a:endParaRPr lang="en-US" sz="100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100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MORFOLOGIA:		</a:t>
            </a:r>
            <a:r>
              <a:rPr lang="en-US" sz="100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Terreno</a:t>
            </a:r>
            <a:r>
              <a:rPr lang="en-US" sz="100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00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Pianeggiante</a:t>
            </a:r>
            <a:endParaRPr lang="en-US" sz="100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100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MODELLO DI INCARICO:		</a:t>
            </a:r>
            <a:r>
              <a:rPr lang="en-US" sz="100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Esecuzione</a:t>
            </a:r>
            <a:r>
              <a:rPr lang="en-US" sz="100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del </a:t>
            </a:r>
            <a:r>
              <a:rPr lang="en-US" sz="100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ciclo</a:t>
            </a:r>
            <a:r>
              <a:rPr lang="en-US" sz="100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complete </a:t>
            </a:r>
            <a:r>
              <a:rPr lang="en-US" sz="100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delle</a:t>
            </a:r>
            <a:r>
              <a:rPr lang="en-US" sz="100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00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lavorazioni</a:t>
            </a:r>
            <a:r>
              <a:rPr lang="en-US" sz="100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			del campo, </a:t>
            </a:r>
            <a:r>
              <a:rPr lang="en-US" sz="100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dalla</a:t>
            </a:r>
            <a:r>
              <a:rPr lang="en-US" sz="100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00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infissione</a:t>
            </a:r>
            <a:r>
              <a:rPr lang="en-US" sz="100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00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dei</a:t>
            </a:r>
            <a:r>
              <a:rPr lang="en-US" sz="100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00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pali</a:t>
            </a:r>
            <a:r>
              <a:rPr lang="en-US" sz="100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di Fondazione			</a:t>
            </a:r>
            <a:r>
              <a:rPr lang="en-US" sz="100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all’impianto</a:t>
            </a:r>
            <a:r>
              <a:rPr lang="en-US" sz="100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elettrico complete di Test</a:t>
            </a:r>
          </a:p>
          <a:p>
            <a:endParaRPr lang="en-US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0BDA18AD-9D9F-45BC-8E5F-71D6CB34D7EC}"/>
              </a:ext>
            </a:extLst>
          </p:cNvPr>
          <p:cNvSpPr txBox="1"/>
          <p:nvPr/>
        </p:nvSpPr>
        <p:spPr>
          <a:xfrm>
            <a:off x="240792" y="4983629"/>
            <a:ext cx="5165725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it-IT" sz="100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Tipologia Strutture: </a:t>
            </a:r>
            <a:r>
              <a:rPr lang="en-US" sz="100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Solarsteel</a:t>
            </a:r>
            <a:r>
              <a:rPr lang="en-US" sz="100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- Tracker 1V14 -1V28-1V56</a:t>
            </a:r>
          </a:p>
          <a:p>
            <a:pPr marL="285750" indent="-285750">
              <a:buFontTx/>
              <a:buChar char="-"/>
            </a:pPr>
            <a:r>
              <a:rPr lang="it-IT" sz="100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Moduli Fotovoltaici: </a:t>
            </a:r>
            <a:r>
              <a:rPr lang="en-US" sz="100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Trina Vertex 715Wp</a:t>
            </a:r>
          </a:p>
          <a:p>
            <a:pPr marL="285750" indent="-285750">
              <a:buFontTx/>
              <a:buChar char="-"/>
            </a:pPr>
            <a:r>
              <a:rPr lang="it-IT" sz="100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Numero Moduli:	N. 124.656</a:t>
            </a:r>
          </a:p>
          <a:p>
            <a:pPr marL="285750" indent="-285750">
              <a:buFontTx/>
              <a:buChar char="-"/>
            </a:pPr>
            <a:r>
              <a:rPr lang="en-US" sz="100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INVERTER: </a:t>
            </a:r>
            <a:r>
              <a:rPr lang="it-IT" sz="100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Inverter di stringa - Huawei SUN2000-330KTL</a:t>
            </a:r>
            <a:endParaRPr lang="en-US" sz="100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Tx/>
              <a:buChar char="-"/>
            </a:pPr>
            <a:r>
              <a:rPr lang="it-IT" sz="100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Potenza di Picco: </a:t>
            </a:r>
            <a:r>
              <a:rPr lang="en-US" sz="100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89.129,04 </a:t>
            </a:r>
            <a:r>
              <a:rPr lang="en-US" sz="100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kWp</a:t>
            </a:r>
            <a:endParaRPr lang="en-US" sz="100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sz="180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4" name="Immagine 13" descr="Immagine che contiene mappa&#10;&#10;Descrizione generata automaticamente">
            <a:extLst>
              <a:ext uri="{FF2B5EF4-FFF2-40B4-BE49-F238E27FC236}">
                <a16:creationId xmlns:a16="http://schemas.microsoft.com/office/drawing/2014/main" id="{B93C12A2-3E77-46E8-AEF0-DBFB1FEDE8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94" y="682992"/>
            <a:ext cx="4957143" cy="3827206"/>
          </a:xfrm>
          <a:prstGeom prst="rect">
            <a:avLst/>
          </a:prstGeom>
          <a:gradFill>
            <a:gsLst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outerShdw blurRad="1270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2700"/>
          </a:sp3d>
        </p:spPr>
      </p:pic>
      <p:pic>
        <p:nvPicPr>
          <p:cNvPr id="15" name="Immagine 14" descr="Immagine che contiene aria aperta, erba, cielo, nuvola&#10;&#10;Descrizione generata automaticamente">
            <a:extLst>
              <a:ext uri="{FF2B5EF4-FFF2-40B4-BE49-F238E27FC236}">
                <a16:creationId xmlns:a16="http://schemas.microsoft.com/office/drawing/2014/main" id="{EDD8DCFC-1515-449D-878E-C87E1B5195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44676"/>
            <a:ext cx="5562600" cy="3127440"/>
          </a:xfrm>
          <a:prstGeom prst="rect">
            <a:avLst/>
          </a:prstGeom>
          <a:gradFill>
            <a:gsLst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outerShdw blurRad="279400" dist="38100" dir="5400000" sx="103000" sy="103000" algn="t" rotWithShape="0">
              <a:schemeClr val="tx2">
                <a:lumMod val="50000"/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>
            <a:bevelT w="12700"/>
          </a:sp3d>
        </p:spPr>
      </p:pic>
      <p:pic>
        <p:nvPicPr>
          <p:cNvPr id="6" name="object 13">
            <a:extLst>
              <a:ext uri="{FF2B5EF4-FFF2-40B4-BE49-F238E27FC236}">
                <a16:creationId xmlns:a16="http://schemas.microsoft.com/office/drawing/2014/main" id="{3A58E210-CDDE-FCB0-E61D-4350A5D5B9DF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125200" y="682992"/>
            <a:ext cx="809244" cy="577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7710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8A19D2-C658-052D-AD65-4E80F4DF88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FF2B5EF4-FFF2-40B4-BE49-F238E27FC236}">
                <a16:creationId xmlns:a16="http://schemas.microsoft.com/office/drawing/2014/main" id="{9BB93BE9-AAF7-CE42-5944-78DDDDEC7FA8}"/>
              </a:ext>
            </a:extLst>
          </p:cNvPr>
          <p:cNvGrpSpPr/>
          <p:nvPr/>
        </p:nvGrpSpPr>
        <p:grpSpPr>
          <a:xfrm>
            <a:off x="240792" y="6426706"/>
            <a:ext cx="2400300" cy="364490"/>
            <a:chOff x="240792" y="6426706"/>
            <a:chExt cx="2400300" cy="364490"/>
          </a:xfrm>
        </p:grpSpPr>
        <p:sp>
          <p:nvSpPr>
            <p:cNvPr id="3" name="object 3">
              <a:extLst>
                <a:ext uri="{FF2B5EF4-FFF2-40B4-BE49-F238E27FC236}">
                  <a16:creationId xmlns:a16="http://schemas.microsoft.com/office/drawing/2014/main" id="{0B9E1866-BDB6-DE66-1A02-BA6A9439088F}"/>
                </a:ext>
              </a:extLst>
            </p:cNvPr>
            <p:cNvSpPr/>
            <p:nvPr/>
          </p:nvSpPr>
          <p:spPr>
            <a:xfrm>
              <a:off x="240792" y="6426706"/>
              <a:ext cx="2400300" cy="364490"/>
            </a:xfrm>
            <a:custGeom>
              <a:avLst/>
              <a:gdLst/>
              <a:ahLst/>
              <a:cxnLst/>
              <a:rect l="l" t="t" r="r" b="b"/>
              <a:pathLst>
                <a:path w="2400300" h="364490">
                  <a:moveTo>
                    <a:pt x="2400300" y="0"/>
                  </a:moveTo>
                  <a:lnTo>
                    <a:pt x="0" y="0"/>
                  </a:lnTo>
                  <a:lnTo>
                    <a:pt x="0" y="364236"/>
                  </a:lnTo>
                  <a:lnTo>
                    <a:pt x="2400300" y="364236"/>
                  </a:lnTo>
                  <a:lnTo>
                    <a:pt x="24003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68515735-CC81-2393-23AF-55115ACA0ADB}"/>
                </a:ext>
              </a:extLst>
            </p:cNvPr>
            <p:cNvSpPr/>
            <p:nvPr/>
          </p:nvSpPr>
          <p:spPr>
            <a:xfrm>
              <a:off x="240792" y="6426706"/>
              <a:ext cx="2400300" cy="364490"/>
            </a:xfrm>
            <a:custGeom>
              <a:avLst/>
              <a:gdLst/>
              <a:ahLst/>
              <a:cxnLst/>
              <a:rect l="l" t="t" r="r" b="b"/>
              <a:pathLst>
                <a:path w="2400300" h="364490">
                  <a:moveTo>
                    <a:pt x="0" y="364236"/>
                  </a:moveTo>
                  <a:lnTo>
                    <a:pt x="2400300" y="364236"/>
                  </a:lnTo>
                  <a:lnTo>
                    <a:pt x="2400300" y="0"/>
                  </a:lnTo>
                  <a:lnTo>
                    <a:pt x="0" y="0"/>
                  </a:lnTo>
                  <a:lnTo>
                    <a:pt x="0" y="364236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>
            <a:extLst>
              <a:ext uri="{FF2B5EF4-FFF2-40B4-BE49-F238E27FC236}">
                <a16:creationId xmlns:a16="http://schemas.microsoft.com/office/drawing/2014/main" id="{B867BF2C-E752-741E-C9FA-541A36A1AE9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8411" y="96393"/>
            <a:ext cx="41205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211070" algn="l"/>
              </a:tabLst>
            </a:pPr>
            <a:r>
              <a:rPr spc="-114" dirty="0"/>
              <a:t>FV</a:t>
            </a:r>
            <a:r>
              <a:rPr spc="-275" dirty="0"/>
              <a:t> </a:t>
            </a:r>
            <a:r>
              <a:rPr dirty="0"/>
              <a:t>–</a:t>
            </a:r>
            <a:r>
              <a:rPr spc="-240" dirty="0"/>
              <a:t> </a:t>
            </a:r>
            <a:r>
              <a:rPr lang="it-IT" spc="-90" dirty="0"/>
              <a:t>MARCONI ( 38,55 MWp)</a:t>
            </a:r>
            <a:endParaRPr spc="-114" dirty="0"/>
          </a:p>
        </p:txBody>
      </p:sp>
      <p:pic>
        <p:nvPicPr>
          <p:cNvPr id="12" name="object 12">
            <a:extLst>
              <a:ext uri="{FF2B5EF4-FFF2-40B4-BE49-F238E27FC236}">
                <a16:creationId xmlns:a16="http://schemas.microsoft.com/office/drawing/2014/main" id="{519BB9A6-016D-42F7-ED53-CC46EF9552E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39535"/>
            <a:ext cx="570013" cy="505802"/>
          </a:xfrm>
          <a:prstGeom prst="rect">
            <a:avLst/>
          </a:prstGeom>
        </p:spPr>
      </p:pic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BBB17069-C079-42BB-83BD-B31C6B54BDB0}"/>
              </a:ext>
            </a:extLst>
          </p:cNvPr>
          <p:cNvSpPr txBox="1">
            <a:spLocks/>
          </p:cNvSpPr>
          <p:nvPr/>
        </p:nvSpPr>
        <p:spPr>
          <a:xfrm>
            <a:off x="3926840" y="3448961"/>
            <a:ext cx="6210300" cy="246254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DENOMINAZIONE SITO:	</a:t>
            </a:r>
            <a:r>
              <a:rPr lang="en-US" sz="100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Marconi</a:t>
            </a:r>
            <a:endParaRPr lang="en-US" sz="1000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REGIONE:		</a:t>
            </a:r>
            <a:r>
              <a:rPr lang="en-US" sz="100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Lazio</a:t>
            </a:r>
            <a:endParaRPr lang="en-US" sz="1000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COMUNE (</a:t>
            </a:r>
            <a:r>
              <a:rPr lang="en-US" sz="1000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Provincia</a:t>
            </a:r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):	</a:t>
            </a:r>
            <a:r>
              <a:rPr lang="en-US" sz="100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Montalto di Castro </a:t>
            </a:r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en-US" sz="100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VT</a:t>
            </a:r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</a:p>
          <a:p>
            <a:r>
              <a:rPr lang="en-US" sz="100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INVESTITORE/CLIENTE:	</a:t>
            </a:r>
            <a:r>
              <a:rPr lang="en-US" sz="100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ENFINITY/</a:t>
            </a:r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CIRCET ITALIA S.p.A.</a:t>
            </a:r>
          </a:p>
          <a:p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AREA DISPONIBILE:	</a:t>
            </a:r>
            <a:r>
              <a:rPr lang="en-US" sz="100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41 </a:t>
            </a:r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HA </a:t>
            </a:r>
          </a:p>
          <a:p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COORDINATE TERRENO: 	</a:t>
            </a:r>
            <a:r>
              <a:rPr lang="en-US" sz="1000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Latitudine</a:t>
            </a:r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- </a:t>
            </a:r>
            <a:r>
              <a:rPr lang="en-US" sz="100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42</a:t>
            </a:r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° </a:t>
            </a:r>
            <a:r>
              <a:rPr lang="en-US" sz="100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25</a:t>
            </a:r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’ </a:t>
            </a:r>
            <a:r>
              <a:rPr lang="en-US" sz="100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17</a:t>
            </a:r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"N</a:t>
            </a:r>
            <a:r>
              <a:rPr lang="en-US" sz="100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en-US" sz="1000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	</a:t>
            </a:r>
            <a:r>
              <a:rPr lang="en-US" sz="1000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Longitudine</a:t>
            </a:r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– </a:t>
            </a:r>
            <a:r>
              <a:rPr lang="en-US" sz="100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11</a:t>
            </a:r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° </a:t>
            </a:r>
            <a:r>
              <a:rPr lang="en-US" sz="100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33</a:t>
            </a:r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’ </a:t>
            </a:r>
            <a:r>
              <a:rPr lang="en-US" sz="100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43“</a:t>
            </a:r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</a:t>
            </a:r>
          </a:p>
          <a:p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POTENZA </a:t>
            </a:r>
            <a:r>
              <a:rPr lang="en-US" sz="100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IMPIANTO:	38.550,60 </a:t>
            </a:r>
            <a:r>
              <a:rPr lang="en-US" sz="100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kWp</a:t>
            </a:r>
            <a:endParaRPr lang="en-US" sz="100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100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POTENZA </a:t>
            </a:r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INSTALLATA DA TEP:</a:t>
            </a:r>
            <a:r>
              <a:rPr lang="en-US" sz="100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14.000,00 </a:t>
            </a:r>
            <a:r>
              <a:rPr lang="en-US" sz="1000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kWp</a:t>
            </a:r>
            <a:endParaRPr lang="en-US" sz="1000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MORFOLOGIA:	</a:t>
            </a:r>
            <a:r>
              <a:rPr lang="en-US" sz="1000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Terreno</a:t>
            </a:r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00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 </a:t>
            </a:r>
            <a:r>
              <a:rPr lang="en-US" sz="100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pendenze</a:t>
            </a:r>
            <a:r>
              <a:rPr lang="en-US" sz="100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00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varie</a:t>
            </a:r>
            <a:endParaRPr lang="en-US" sz="1000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100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ODELLO </a:t>
            </a:r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 INCARICO:	</a:t>
            </a:r>
            <a:r>
              <a:rPr lang="en-US" sz="1000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Esecuzione</a:t>
            </a:r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del </a:t>
            </a:r>
            <a:r>
              <a:rPr lang="en-US" sz="1000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ciclo</a:t>
            </a:r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complete </a:t>
            </a:r>
            <a:r>
              <a:rPr lang="en-US" sz="1000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delle</a:t>
            </a:r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000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lavorazioni</a:t>
            </a:r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del </a:t>
            </a:r>
            <a:r>
              <a:rPr lang="en-US" sz="100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		</a:t>
            </a:r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campo, </a:t>
            </a:r>
            <a:r>
              <a:rPr lang="en-US" sz="1000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dalla</a:t>
            </a:r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000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infissione</a:t>
            </a:r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000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dei</a:t>
            </a:r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000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pali</a:t>
            </a:r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di Fondazione			</a:t>
            </a:r>
            <a:r>
              <a:rPr lang="en-US" sz="1000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all’impianto</a:t>
            </a:r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elettrico complete di Test</a:t>
            </a:r>
          </a:p>
          <a:p>
            <a:endParaRPr lang="en-US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0BDA18AD-9D9F-45BC-8E5F-71D6CB34D7EC}"/>
              </a:ext>
            </a:extLst>
          </p:cNvPr>
          <p:cNvSpPr txBox="1"/>
          <p:nvPr/>
        </p:nvSpPr>
        <p:spPr>
          <a:xfrm>
            <a:off x="3818418" y="5674406"/>
            <a:ext cx="5165725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it-IT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Tipologia Strutture: </a:t>
            </a:r>
            <a:r>
              <a:rPr lang="en-US" sz="100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Nextracker</a:t>
            </a:r>
            <a:r>
              <a:rPr lang="en-US" sz="100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 Tracker </a:t>
            </a:r>
            <a:r>
              <a:rPr lang="en-US" sz="100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1V</a:t>
            </a:r>
            <a:endParaRPr lang="en-US" sz="1000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Tx/>
              <a:buChar char="-"/>
            </a:pPr>
            <a:r>
              <a:rPr lang="it-IT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Moduli Fotovoltaici: </a:t>
            </a:r>
            <a:r>
              <a:rPr lang="en-US" sz="100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Canadian Solar 660Wp </a:t>
            </a:r>
            <a:endParaRPr lang="en-US" sz="1000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Tx/>
              <a:buChar char="-"/>
            </a:pPr>
            <a:r>
              <a:rPr lang="it-IT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Numero Moduli:</a:t>
            </a:r>
            <a:r>
              <a:rPr lang="it-IT" sz="100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</a:t>
            </a:r>
            <a:r>
              <a:rPr lang="it-IT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N. </a:t>
            </a:r>
            <a:r>
              <a:rPr lang="it-IT" sz="100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58.410 </a:t>
            </a:r>
            <a:endParaRPr lang="it-IT" sz="1000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INVERTER: </a:t>
            </a:r>
            <a:r>
              <a:rPr lang="it-IT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Inverter </a:t>
            </a:r>
            <a:r>
              <a:rPr lang="it-IT" sz="100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Centralizzato </a:t>
            </a:r>
            <a:r>
              <a:rPr lang="it-IT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 </a:t>
            </a:r>
            <a:r>
              <a:rPr lang="it-IT" sz="100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INGECON SUN 3825TL C640 </a:t>
            </a:r>
            <a:endParaRPr lang="en-US" sz="1000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sz="1800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6" name="Immagine 15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ED7E3A6A-B9D5-42F8-A322-410DD034FD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67" y="560577"/>
            <a:ext cx="3385651" cy="5993984"/>
          </a:xfrm>
          <a:prstGeom prst="rect">
            <a:avLst/>
          </a:prstGeom>
          <a:gradFill>
            <a:gsLst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outerShdw blurRad="3175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2700"/>
          </a:sp3d>
        </p:spPr>
      </p:pic>
      <p:pic>
        <p:nvPicPr>
          <p:cNvPr id="17" name="Immagine 16" descr="Immagine che contiene aria aperta, terreno, cielo, Aerofotogrammetria&#10;&#10;Descrizione generata automaticamente">
            <a:extLst>
              <a:ext uri="{FF2B5EF4-FFF2-40B4-BE49-F238E27FC236}">
                <a16:creationId xmlns:a16="http://schemas.microsoft.com/office/drawing/2014/main" id="{811AFAAA-BA9F-470A-B821-FB5B473FCD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418" y="644675"/>
            <a:ext cx="3413320" cy="2555724"/>
          </a:xfrm>
          <a:prstGeom prst="rect">
            <a:avLst/>
          </a:prstGeom>
          <a:gradFill>
            <a:gsLst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outerShdw blurRad="1270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2700"/>
          </a:sp3d>
        </p:spPr>
      </p:pic>
      <p:pic>
        <p:nvPicPr>
          <p:cNvPr id="18" name="Immagine 17" descr="Immagine che contiene aria aperta, terreno, cielo, Aerofotogrammetria&#10;&#10;Descrizione generata automaticamente">
            <a:extLst>
              <a:ext uri="{FF2B5EF4-FFF2-40B4-BE49-F238E27FC236}">
                <a16:creationId xmlns:a16="http://schemas.microsoft.com/office/drawing/2014/main" id="{EA96A12F-137D-45F8-B35E-EEAFB8F361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644675"/>
            <a:ext cx="4303306" cy="3222101"/>
          </a:xfrm>
          <a:prstGeom prst="rect">
            <a:avLst/>
          </a:prstGeom>
          <a:gradFill>
            <a:gsLst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outerShdw blurRad="1270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2700"/>
          </a:sp3d>
        </p:spPr>
      </p:pic>
      <p:pic>
        <p:nvPicPr>
          <p:cNvPr id="6" name="object 13">
            <a:extLst>
              <a:ext uri="{FF2B5EF4-FFF2-40B4-BE49-F238E27FC236}">
                <a16:creationId xmlns:a16="http://schemas.microsoft.com/office/drawing/2014/main" id="{E93B1350-34BC-76D9-F7AE-49D2D0EE083C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329187" y="4311546"/>
            <a:ext cx="809244" cy="577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1657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8A19D2-C658-052D-AD65-4E80F4DF88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FF2B5EF4-FFF2-40B4-BE49-F238E27FC236}">
                <a16:creationId xmlns:a16="http://schemas.microsoft.com/office/drawing/2014/main" id="{9BB93BE9-AAF7-CE42-5944-78DDDDEC7FA8}"/>
              </a:ext>
            </a:extLst>
          </p:cNvPr>
          <p:cNvGrpSpPr/>
          <p:nvPr/>
        </p:nvGrpSpPr>
        <p:grpSpPr>
          <a:xfrm>
            <a:off x="240792" y="6426706"/>
            <a:ext cx="2400300" cy="364490"/>
            <a:chOff x="240792" y="6426706"/>
            <a:chExt cx="2400300" cy="364490"/>
          </a:xfrm>
        </p:grpSpPr>
        <p:sp>
          <p:nvSpPr>
            <p:cNvPr id="3" name="object 3">
              <a:extLst>
                <a:ext uri="{FF2B5EF4-FFF2-40B4-BE49-F238E27FC236}">
                  <a16:creationId xmlns:a16="http://schemas.microsoft.com/office/drawing/2014/main" id="{0B9E1866-BDB6-DE66-1A02-BA6A9439088F}"/>
                </a:ext>
              </a:extLst>
            </p:cNvPr>
            <p:cNvSpPr/>
            <p:nvPr/>
          </p:nvSpPr>
          <p:spPr>
            <a:xfrm>
              <a:off x="240792" y="6426706"/>
              <a:ext cx="2400300" cy="364490"/>
            </a:xfrm>
            <a:custGeom>
              <a:avLst/>
              <a:gdLst/>
              <a:ahLst/>
              <a:cxnLst/>
              <a:rect l="l" t="t" r="r" b="b"/>
              <a:pathLst>
                <a:path w="2400300" h="364490">
                  <a:moveTo>
                    <a:pt x="2400300" y="0"/>
                  </a:moveTo>
                  <a:lnTo>
                    <a:pt x="0" y="0"/>
                  </a:lnTo>
                  <a:lnTo>
                    <a:pt x="0" y="364236"/>
                  </a:lnTo>
                  <a:lnTo>
                    <a:pt x="2400300" y="364236"/>
                  </a:lnTo>
                  <a:lnTo>
                    <a:pt x="24003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68515735-CC81-2393-23AF-55115ACA0ADB}"/>
                </a:ext>
              </a:extLst>
            </p:cNvPr>
            <p:cNvSpPr/>
            <p:nvPr/>
          </p:nvSpPr>
          <p:spPr>
            <a:xfrm>
              <a:off x="240792" y="6426706"/>
              <a:ext cx="2400300" cy="364490"/>
            </a:xfrm>
            <a:custGeom>
              <a:avLst/>
              <a:gdLst/>
              <a:ahLst/>
              <a:cxnLst/>
              <a:rect l="l" t="t" r="r" b="b"/>
              <a:pathLst>
                <a:path w="2400300" h="364490">
                  <a:moveTo>
                    <a:pt x="0" y="364236"/>
                  </a:moveTo>
                  <a:lnTo>
                    <a:pt x="2400300" y="364236"/>
                  </a:lnTo>
                  <a:lnTo>
                    <a:pt x="2400300" y="0"/>
                  </a:lnTo>
                  <a:lnTo>
                    <a:pt x="0" y="0"/>
                  </a:lnTo>
                  <a:lnTo>
                    <a:pt x="0" y="364236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>
            <a:extLst>
              <a:ext uri="{FF2B5EF4-FFF2-40B4-BE49-F238E27FC236}">
                <a16:creationId xmlns:a16="http://schemas.microsoft.com/office/drawing/2014/main" id="{B867BF2C-E752-741E-C9FA-541A36A1AE9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8411" y="96393"/>
            <a:ext cx="41205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211070" algn="l"/>
              </a:tabLst>
            </a:pPr>
            <a:r>
              <a:rPr spc="-114" dirty="0"/>
              <a:t>FV</a:t>
            </a:r>
            <a:r>
              <a:rPr spc="-275" dirty="0"/>
              <a:t> </a:t>
            </a:r>
            <a:r>
              <a:rPr dirty="0"/>
              <a:t>–</a:t>
            </a:r>
            <a:r>
              <a:rPr spc="-240" dirty="0"/>
              <a:t> </a:t>
            </a:r>
            <a:r>
              <a:rPr lang="it-IT" spc="-90" dirty="0"/>
              <a:t>CODIGORO (28,76 MWp)</a:t>
            </a:r>
            <a:endParaRPr spc="-114" dirty="0"/>
          </a:p>
        </p:txBody>
      </p:sp>
      <p:pic>
        <p:nvPicPr>
          <p:cNvPr id="12" name="object 12">
            <a:extLst>
              <a:ext uri="{FF2B5EF4-FFF2-40B4-BE49-F238E27FC236}">
                <a16:creationId xmlns:a16="http://schemas.microsoft.com/office/drawing/2014/main" id="{519BB9A6-016D-42F7-ED53-CC46EF9552E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39535"/>
            <a:ext cx="570013" cy="505802"/>
          </a:xfrm>
          <a:prstGeom prst="rect">
            <a:avLst/>
          </a:prstGeom>
        </p:spPr>
      </p:pic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BBB17069-C079-42BB-83BD-B31C6B54BDB0}"/>
              </a:ext>
            </a:extLst>
          </p:cNvPr>
          <p:cNvSpPr txBox="1">
            <a:spLocks/>
          </p:cNvSpPr>
          <p:nvPr/>
        </p:nvSpPr>
        <p:spPr>
          <a:xfrm>
            <a:off x="256033" y="4751271"/>
            <a:ext cx="7278586" cy="489231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DENOMINAZIONE SITO:	</a:t>
            </a:r>
            <a:r>
              <a:rPr lang="en-US" sz="100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Codigoro</a:t>
            </a:r>
            <a:endParaRPr lang="en-US" sz="100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100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REGIONE:		Emilie Romagna</a:t>
            </a:r>
          </a:p>
          <a:p>
            <a:r>
              <a:rPr lang="en-US" sz="100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COMUNE (</a:t>
            </a:r>
            <a:r>
              <a:rPr lang="en-US" sz="100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Provincia</a:t>
            </a:r>
            <a:r>
              <a:rPr lang="en-US" sz="100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):	</a:t>
            </a:r>
            <a:r>
              <a:rPr lang="en-US" sz="100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Codigoro</a:t>
            </a:r>
            <a:r>
              <a:rPr lang="en-US" sz="100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(FE)</a:t>
            </a:r>
          </a:p>
          <a:p>
            <a:r>
              <a:rPr lang="en-US" sz="100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INVESTITORE/CLIENTE:	</a:t>
            </a:r>
            <a:r>
              <a:rPr lang="en-US" sz="100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Enfinity</a:t>
            </a:r>
            <a:r>
              <a:rPr lang="en-US" sz="100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/</a:t>
            </a:r>
            <a:r>
              <a:rPr lang="en-US" sz="100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CafTe</a:t>
            </a:r>
            <a:r>
              <a:rPr lang="en-US" sz="100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Italia</a:t>
            </a:r>
          </a:p>
          <a:p>
            <a:r>
              <a:rPr lang="en-US" sz="100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AREA DISPONIBILE:	135 HA circa</a:t>
            </a:r>
          </a:p>
          <a:p>
            <a:r>
              <a:rPr lang="en-US" sz="100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COORDINATE TERRENO: 	</a:t>
            </a:r>
            <a:r>
              <a:rPr lang="en-US" sz="100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Latitudine</a:t>
            </a:r>
            <a:r>
              <a:rPr lang="en-US" sz="100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-  44°50'9.00"N 	</a:t>
            </a:r>
            <a:r>
              <a:rPr lang="en-US" sz="100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Longitudine</a:t>
            </a:r>
            <a:r>
              <a:rPr lang="en-US" sz="100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–  12° 8'15.00"E</a:t>
            </a:r>
          </a:p>
          <a:p>
            <a:r>
              <a:rPr lang="en-US" sz="100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POTENZA IMPIANTO:	28.763,28 </a:t>
            </a:r>
            <a:r>
              <a:rPr lang="en-US" sz="100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kWp</a:t>
            </a:r>
            <a:endParaRPr lang="en-US" sz="100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100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MORFOLOGIA:	</a:t>
            </a:r>
            <a:r>
              <a:rPr lang="en-US" sz="100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Terreno</a:t>
            </a:r>
            <a:r>
              <a:rPr lang="en-US" sz="100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00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pianeggiante</a:t>
            </a:r>
            <a:endParaRPr lang="en-US" sz="100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100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MODELLO DI INCARICO:	</a:t>
            </a:r>
            <a:r>
              <a:rPr lang="en-US" sz="100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Esecuzione</a:t>
            </a:r>
            <a:r>
              <a:rPr lang="en-US" sz="100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del </a:t>
            </a:r>
            <a:r>
              <a:rPr lang="en-US" sz="100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ciclo</a:t>
            </a:r>
            <a:r>
              <a:rPr lang="en-US" sz="100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complete </a:t>
            </a:r>
            <a:r>
              <a:rPr lang="en-US" sz="100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delle</a:t>
            </a:r>
            <a:r>
              <a:rPr lang="en-US" sz="100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00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lavorazioni</a:t>
            </a:r>
            <a:r>
              <a:rPr lang="en-US" sz="100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del 				campo, </a:t>
            </a:r>
            <a:r>
              <a:rPr lang="en-US" sz="100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dalla</a:t>
            </a:r>
            <a:r>
              <a:rPr lang="en-US" sz="100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00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infissione</a:t>
            </a:r>
            <a:r>
              <a:rPr lang="en-US" sz="100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00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dei</a:t>
            </a:r>
            <a:r>
              <a:rPr lang="en-US" sz="100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00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pali</a:t>
            </a:r>
            <a:r>
              <a:rPr lang="en-US" sz="100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di Fondazione 				</a:t>
            </a:r>
            <a:r>
              <a:rPr lang="en-US" sz="100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all’impianto</a:t>
            </a:r>
            <a:r>
              <a:rPr lang="en-US" sz="100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elettrico complete di Test</a:t>
            </a:r>
          </a:p>
          <a:p>
            <a:endParaRPr lang="en-US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0BDA18AD-9D9F-45BC-8E5F-71D6CB34D7EC}"/>
              </a:ext>
            </a:extLst>
          </p:cNvPr>
          <p:cNvSpPr txBox="1"/>
          <p:nvPr/>
        </p:nvSpPr>
        <p:spPr>
          <a:xfrm>
            <a:off x="6553200" y="5169074"/>
            <a:ext cx="5165725" cy="15234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it-IT" sz="100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Tipologia Strutture: Trina </a:t>
            </a:r>
            <a:r>
              <a:rPr lang="en-US" sz="100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– Single row Tracker 1v28 – Single row Tracker 1v56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it-IT" sz="100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Moduli Fotovoltaici: </a:t>
            </a:r>
            <a:r>
              <a:rPr lang="en-US" sz="100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Longi</a:t>
            </a:r>
            <a:r>
              <a:rPr lang="en-US" sz="100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585 Wp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it-IT" sz="100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Numero Moduli:	N. 49.168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00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INVERTER: </a:t>
            </a:r>
            <a:r>
              <a:rPr lang="it-IT" sz="100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Sungrow</a:t>
            </a:r>
            <a:r>
              <a:rPr lang="it-IT" sz="100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SG 1100 </a:t>
            </a:r>
            <a:r>
              <a:rPr lang="it-IT" sz="100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kVA</a:t>
            </a:r>
            <a:endParaRPr lang="it-IT" sz="100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sz="180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052A8723-66C9-40C9-B1C1-C5E26B8B82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472" y="675907"/>
            <a:ext cx="4509097" cy="3944794"/>
          </a:xfrm>
          <a:prstGeom prst="rect">
            <a:avLst/>
          </a:prstGeom>
        </p:spPr>
      </p:pic>
      <p:pic>
        <p:nvPicPr>
          <p:cNvPr id="19" name="Immagine 18" descr="Immagine che contiene erba, aria aperta, pianta, Aerofotogrammetria&#10;&#10;Descrizione generata automaticamente">
            <a:extLst>
              <a:ext uri="{FF2B5EF4-FFF2-40B4-BE49-F238E27FC236}">
                <a16:creationId xmlns:a16="http://schemas.microsoft.com/office/drawing/2014/main" id="{EB147B46-1FF3-4748-A0DA-EB8C4307E2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401" y="679932"/>
            <a:ext cx="7476127" cy="4205323"/>
          </a:xfrm>
          <a:prstGeom prst="rect">
            <a:avLst/>
          </a:prstGeom>
          <a:gradFill>
            <a:gsLst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outerShdw blurRad="279400" dist="38100" dir="5400000" sx="103000" sy="103000" algn="t" rotWithShape="0">
              <a:schemeClr val="tx2">
                <a:lumMod val="50000"/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>
            <a:bevelT w="12700"/>
          </a:sp3d>
        </p:spPr>
      </p:pic>
      <p:pic>
        <p:nvPicPr>
          <p:cNvPr id="6" name="object 13">
            <a:extLst>
              <a:ext uri="{FF2B5EF4-FFF2-40B4-BE49-F238E27FC236}">
                <a16:creationId xmlns:a16="http://schemas.microsoft.com/office/drawing/2014/main" id="{4CC0B58B-ACCA-292E-C24D-01EED08ABFBA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906000" y="5783168"/>
            <a:ext cx="809244" cy="577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4669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8A19D2-C658-052D-AD65-4E80F4DF88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FF2B5EF4-FFF2-40B4-BE49-F238E27FC236}">
                <a16:creationId xmlns:a16="http://schemas.microsoft.com/office/drawing/2014/main" id="{9BB93BE9-AAF7-CE42-5944-78DDDDEC7FA8}"/>
              </a:ext>
            </a:extLst>
          </p:cNvPr>
          <p:cNvGrpSpPr/>
          <p:nvPr/>
        </p:nvGrpSpPr>
        <p:grpSpPr>
          <a:xfrm>
            <a:off x="240792" y="6426706"/>
            <a:ext cx="2400300" cy="364490"/>
            <a:chOff x="240792" y="6426706"/>
            <a:chExt cx="2400300" cy="364490"/>
          </a:xfrm>
        </p:grpSpPr>
        <p:sp>
          <p:nvSpPr>
            <p:cNvPr id="3" name="object 3">
              <a:extLst>
                <a:ext uri="{FF2B5EF4-FFF2-40B4-BE49-F238E27FC236}">
                  <a16:creationId xmlns:a16="http://schemas.microsoft.com/office/drawing/2014/main" id="{0B9E1866-BDB6-DE66-1A02-BA6A9439088F}"/>
                </a:ext>
              </a:extLst>
            </p:cNvPr>
            <p:cNvSpPr/>
            <p:nvPr/>
          </p:nvSpPr>
          <p:spPr>
            <a:xfrm>
              <a:off x="240792" y="6426706"/>
              <a:ext cx="2400300" cy="364490"/>
            </a:xfrm>
            <a:custGeom>
              <a:avLst/>
              <a:gdLst/>
              <a:ahLst/>
              <a:cxnLst/>
              <a:rect l="l" t="t" r="r" b="b"/>
              <a:pathLst>
                <a:path w="2400300" h="364490">
                  <a:moveTo>
                    <a:pt x="2400300" y="0"/>
                  </a:moveTo>
                  <a:lnTo>
                    <a:pt x="0" y="0"/>
                  </a:lnTo>
                  <a:lnTo>
                    <a:pt x="0" y="364236"/>
                  </a:lnTo>
                  <a:lnTo>
                    <a:pt x="2400300" y="364236"/>
                  </a:lnTo>
                  <a:lnTo>
                    <a:pt x="24003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68515735-CC81-2393-23AF-55115ACA0ADB}"/>
                </a:ext>
              </a:extLst>
            </p:cNvPr>
            <p:cNvSpPr/>
            <p:nvPr/>
          </p:nvSpPr>
          <p:spPr>
            <a:xfrm>
              <a:off x="240792" y="6426706"/>
              <a:ext cx="2400300" cy="364490"/>
            </a:xfrm>
            <a:custGeom>
              <a:avLst/>
              <a:gdLst/>
              <a:ahLst/>
              <a:cxnLst/>
              <a:rect l="l" t="t" r="r" b="b"/>
              <a:pathLst>
                <a:path w="2400300" h="364490">
                  <a:moveTo>
                    <a:pt x="0" y="364236"/>
                  </a:moveTo>
                  <a:lnTo>
                    <a:pt x="2400300" y="364236"/>
                  </a:lnTo>
                  <a:lnTo>
                    <a:pt x="2400300" y="0"/>
                  </a:lnTo>
                  <a:lnTo>
                    <a:pt x="0" y="0"/>
                  </a:lnTo>
                  <a:lnTo>
                    <a:pt x="0" y="364236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>
            <a:extLst>
              <a:ext uri="{FF2B5EF4-FFF2-40B4-BE49-F238E27FC236}">
                <a16:creationId xmlns:a16="http://schemas.microsoft.com/office/drawing/2014/main" id="{B867BF2C-E752-741E-C9FA-541A36A1AE9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8411" y="96393"/>
            <a:ext cx="5066589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211070" algn="l"/>
              </a:tabLst>
            </a:pPr>
            <a:r>
              <a:rPr spc="-114" dirty="0"/>
              <a:t>FV</a:t>
            </a:r>
            <a:r>
              <a:rPr spc="-275" dirty="0"/>
              <a:t> </a:t>
            </a:r>
            <a:r>
              <a:rPr dirty="0"/>
              <a:t>–</a:t>
            </a:r>
            <a:r>
              <a:rPr spc="-240" dirty="0"/>
              <a:t> </a:t>
            </a:r>
            <a:r>
              <a:rPr lang="it-IT" spc="-90" dirty="0"/>
              <a:t>CONTESSA ENTELLINA (57,85 MWp)</a:t>
            </a:r>
            <a:endParaRPr spc="-114" dirty="0"/>
          </a:p>
        </p:txBody>
      </p:sp>
      <p:pic>
        <p:nvPicPr>
          <p:cNvPr id="12" name="object 12">
            <a:extLst>
              <a:ext uri="{FF2B5EF4-FFF2-40B4-BE49-F238E27FC236}">
                <a16:creationId xmlns:a16="http://schemas.microsoft.com/office/drawing/2014/main" id="{519BB9A6-016D-42F7-ED53-CC46EF9552E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39535"/>
            <a:ext cx="570013" cy="505802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0BDA18AD-9D9F-45BC-8E5F-71D6CB34D7EC}"/>
              </a:ext>
            </a:extLst>
          </p:cNvPr>
          <p:cNvSpPr txBox="1"/>
          <p:nvPr/>
        </p:nvSpPr>
        <p:spPr>
          <a:xfrm>
            <a:off x="4486275" y="5672974"/>
            <a:ext cx="6001718" cy="753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Tipologia Strutture: Trina Tracker Vanguard 2Px39, 2Px26 e 2Px13</a:t>
            </a:r>
          </a:p>
          <a:p>
            <a:pPr>
              <a:lnSpc>
                <a:spcPct val="150000"/>
              </a:lnSpc>
            </a:pPr>
            <a:r>
              <a:rPr lang="it-IT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Moduli Fotovoltaici: </a:t>
            </a:r>
            <a:r>
              <a:rPr lang="en-US" sz="1000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Longi</a:t>
            </a:r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LR7-72HYD Module 645Wp - Module 650Wp - Module 655Wp</a:t>
            </a:r>
          </a:p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INVERTER: </a:t>
            </a:r>
            <a:r>
              <a:rPr lang="it-IT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Huawei SUN2000-330KTL-H1</a:t>
            </a:r>
            <a:endParaRPr lang="en-US" sz="1800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object 13">
            <a:extLst>
              <a:ext uri="{FF2B5EF4-FFF2-40B4-BE49-F238E27FC236}">
                <a16:creationId xmlns:a16="http://schemas.microsoft.com/office/drawing/2014/main" id="{4CC0B58B-ACCA-292E-C24D-01EED08ABFBA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72938" y="5040212"/>
            <a:ext cx="809244" cy="577596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3F96A887-B27A-4B9D-9B82-0F85D4F6BC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017" y="690818"/>
            <a:ext cx="3104783" cy="3303145"/>
          </a:xfrm>
          <a:prstGeom prst="rect">
            <a:avLst/>
          </a:prstGeom>
          <a:gradFill>
            <a:gsLst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outerShdw blurRad="1270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2700"/>
          </a:sp3d>
        </p:spPr>
      </p:pic>
      <p:sp>
        <p:nvSpPr>
          <p:cNvPr id="15" name="Segnaposto contenuto 2">
            <a:extLst>
              <a:ext uri="{FF2B5EF4-FFF2-40B4-BE49-F238E27FC236}">
                <a16:creationId xmlns:a16="http://schemas.microsoft.com/office/drawing/2014/main" id="{868592DD-4137-4BBB-BB43-8E516D7C86F7}"/>
              </a:ext>
            </a:extLst>
          </p:cNvPr>
          <p:cNvSpPr txBox="1">
            <a:spLocks/>
          </p:cNvSpPr>
          <p:nvPr/>
        </p:nvSpPr>
        <p:spPr>
          <a:xfrm>
            <a:off x="4486275" y="3573231"/>
            <a:ext cx="6125566" cy="245461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DENOMINAZIONE SITO:	Contessa</a:t>
            </a:r>
          </a:p>
          <a:p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REGIONE:		Sicilia</a:t>
            </a:r>
          </a:p>
          <a:p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COMUNE (</a:t>
            </a:r>
            <a:r>
              <a:rPr lang="en-US" sz="1000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Provincia</a:t>
            </a:r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):	</a:t>
            </a:r>
            <a:r>
              <a:rPr lang="it-IT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Contessa Entellina (PA), Santa Margherita Belice (AG)</a:t>
            </a:r>
          </a:p>
          <a:p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INVESTITORE/CLIENTE:	X-Elio Italia 8 </a:t>
            </a:r>
            <a:r>
              <a:rPr lang="en-US" sz="1000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S.rl</a:t>
            </a:r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./CIRCET ITALIA S.p.A.</a:t>
            </a:r>
          </a:p>
          <a:p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AREA DISPONIBILE:	100,22 HA </a:t>
            </a:r>
          </a:p>
          <a:p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COORDINATE TERRENO: 	</a:t>
            </a:r>
            <a:r>
              <a:rPr lang="en-US" sz="1000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Latitudine</a:t>
            </a:r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-  37°44'6.90"N 					</a:t>
            </a:r>
            <a:r>
              <a:rPr lang="en-US" sz="1000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Longitudine</a:t>
            </a:r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–  13° 02’0,40"E</a:t>
            </a:r>
          </a:p>
          <a:p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POTENZA IMPIANTO:	57.850,00 </a:t>
            </a:r>
            <a:r>
              <a:rPr lang="en-US" sz="1000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kWp</a:t>
            </a:r>
            <a:endParaRPr lang="en-US" sz="1000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POTENZA INSTALLATA DA TEP: 16.502,00 </a:t>
            </a:r>
            <a:r>
              <a:rPr lang="en-US" sz="1000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kWp</a:t>
            </a:r>
            <a:endParaRPr lang="en-US" sz="1000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MORFOLOGIA:	</a:t>
            </a:r>
            <a:r>
              <a:rPr lang="en-US" sz="1000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Terreno</a:t>
            </a:r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con </a:t>
            </a:r>
            <a:r>
              <a:rPr lang="en-US" sz="1000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pendenze</a:t>
            </a:r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000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varie</a:t>
            </a:r>
            <a:endParaRPr lang="en-US" sz="1000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MODELLO DI INCARICO:	</a:t>
            </a:r>
            <a:r>
              <a:rPr lang="en-US" sz="1000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Esecuzione</a:t>
            </a:r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del </a:t>
            </a:r>
            <a:r>
              <a:rPr lang="en-US" sz="1000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ciclo</a:t>
            </a:r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complete </a:t>
            </a:r>
            <a:r>
              <a:rPr lang="en-US" sz="1000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delle</a:t>
            </a:r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000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lavorazioni</a:t>
            </a:r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del campo, </a:t>
            </a:r>
          </a:p>
          <a:p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	</a:t>
            </a:r>
            <a:r>
              <a:rPr lang="en-US" sz="1000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dalla</a:t>
            </a:r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000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infissione</a:t>
            </a:r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000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dei</a:t>
            </a:r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000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pali</a:t>
            </a:r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di Fondazione </a:t>
            </a:r>
            <a:r>
              <a:rPr lang="en-US" sz="1000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all’impianto</a:t>
            </a:r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elettrico 		complete di Test</a:t>
            </a:r>
          </a:p>
          <a:p>
            <a:endParaRPr lang="en-US" sz="1000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sz="1900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8" name="Immagine 17" descr="Immagine che contiene erba, aria aperta, pianta, paesaggio&#10;&#10;Descrizione generata automaticamente">
            <a:extLst>
              <a:ext uri="{FF2B5EF4-FFF2-40B4-BE49-F238E27FC236}">
                <a16:creationId xmlns:a16="http://schemas.microsoft.com/office/drawing/2014/main" id="{497196DB-007C-41F4-96E5-9BF03D3F7C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999" y="688809"/>
            <a:ext cx="4589919" cy="2581829"/>
          </a:xfrm>
          <a:prstGeom prst="rect">
            <a:avLst/>
          </a:prstGeom>
          <a:gradFill>
            <a:gsLst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outerShdw blurRad="279400" dist="38100" dir="5400000" sx="103000" sy="103000" algn="t" rotWithShape="0">
              <a:schemeClr val="tx2">
                <a:lumMod val="50000"/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>
            <a:bevelT w="12700"/>
          </a:sp3d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C30CCEA6-C6E1-4FFF-BE52-3FE3C9DB7A8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117" y="688809"/>
            <a:ext cx="3787718" cy="2581829"/>
          </a:xfrm>
          <a:prstGeom prst="rect">
            <a:avLst/>
          </a:prstGeom>
        </p:spPr>
      </p:pic>
      <p:pic>
        <p:nvPicPr>
          <p:cNvPr id="20" name="Immagine 19" descr="Immagine che contiene erba, aria aperta, Aerofotogrammetria, paesaggio&#10;&#10;Descrizione generata automaticamente">
            <a:extLst>
              <a:ext uri="{FF2B5EF4-FFF2-40B4-BE49-F238E27FC236}">
                <a16:creationId xmlns:a16="http://schemas.microsoft.com/office/drawing/2014/main" id="{A43900D9-5735-4853-99FE-8BC24650EE6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93" y="4139445"/>
            <a:ext cx="4066244" cy="2287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8344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8A19D2-C658-052D-AD65-4E80F4DF88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FF2B5EF4-FFF2-40B4-BE49-F238E27FC236}">
                <a16:creationId xmlns:a16="http://schemas.microsoft.com/office/drawing/2014/main" id="{9BB93BE9-AAF7-CE42-5944-78DDDDEC7FA8}"/>
              </a:ext>
            </a:extLst>
          </p:cNvPr>
          <p:cNvGrpSpPr/>
          <p:nvPr/>
        </p:nvGrpSpPr>
        <p:grpSpPr>
          <a:xfrm>
            <a:off x="240792" y="6426706"/>
            <a:ext cx="2400300" cy="364490"/>
            <a:chOff x="240792" y="6426706"/>
            <a:chExt cx="2400300" cy="364490"/>
          </a:xfrm>
        </p:grpSpPr>
        <p:sp>
          <p:nvSpPr>
            <p:cNvPr id="3" name="object 3">
              <a:extLst>
                <a:ext uri="{FF2B5EF4-FFF2-40B4-BE49-F238E27FC236}">
                  <a16:creationId xmlns:a16="http://schemas.microsoft.com/office/drawing/2014/main" id="{0B9E1866-BDB6-DE66-1A02-BA6A9439088F}"/>
                </a:ext>
              </a:extLst>
            </p:cNvPr>
            <p:cNvSpPr/>
            <p:nvPr/>
          </p:nvSpPr>
          <p:spPr>
            <a:xfrm>
              <a:off x="240792" y="6426706"/>
              <a:ext cx="2400300" cy="364490"/>
            </a:xfrm>
            <a:custGeom>
              <a:avLst/>
              <a:gdLst/>
              <a:ahLst/>
              <a:cxnLst/>
              <a:rect l="l" t="t" r="r" b="b"/>
              <a:pathLst>
                <a:path w="2400300" h="364490">
                  <a:moveTo>
                    <a:pt x="2400300" y="0"/>
                  </a:moveTo>
                  <a:lnTo>
                    <a:pt x="0" y="0"/>
                  </a:lnTo>
                  <a:lnTo>
                    <a:pt x="0" y="364236"/>
                  </a:lnTo>
                  <a:lnTo>
                    <a:pt x="2400300" y="364236"/>
                  </a:lnTo>
                  <a:lnTo>
                    <a:pt x="24003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68515735-CC81-2393-23AF-55115ACA0ADB}"/>
                </a:ext>
              </a:extLst>
            </p:cNvPr>
            <p:cNvSpPr/>
            <p:nvPr/>
          </p:nvSpPr>
          <p:spPr>
            <a:xfrm>
              <a:off x="240792" y="6426706"/>
              <a:ext cx="2400300" cy="364490"/>
            </a:xfrm>
            <a:custGeom>
              <a:avLst/>
              <a:gdLst/>
              <a:ahLst/>
              <a:cxnLst/>
              <a:rect l="l" t="t" r="r" b="b"/>
              <a:pathLst>
                <a:path w="2400300" h="364490">
                  <a:moveTo>
                    <a:pt x="0" y="364236"/>
                  </a:moveTo>
                  <a:lnTo>
                    <a:pt x="2400300" y="364236"/>
                  </a:lnTo>
                  <a:lnTo>
                    <a:pt x="2400300" y="0"/>
                  </a:lnTo>
                  <a:lnTo>
                    <a:pt x="0" y="0"/>
                  </a:lnTo>
                  <a:lnTo>
                    <a:pt x="0" y="364236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>
            <a:extLst>
              <a:ext uri="{FF2B5EF4-FFF2-40B4-BE49-F238E27FC236}">
                <a16:creationId xmlns:a16="http://schemas.microsoft.com/office/drawing/2014/main" id="{B867BF2C-E752-741E-C9FA-541A36A1AE9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8411" y="96393"/>
            <a:ext cx="41205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211070" algn="l"/>
              </a:tabLst>
            </a:pPr>
            <a:r>
              <a:rPr spc="-114" dirty="0"/>
              <a:t>FV</a:t>
            </a:r>
            <a:r>
              <a:rPr spc="-275" dirty="0"/>
              <a:t> </a:t>
            </a:r>
            <a:r>
              <a:rPr dirty="0"/>
              <a:t>–</a:t>
            </a:r>
            <a:r>
              <a:rPr spc="-240" dirty="0"/>
              <a:t> </a:t>
            </a:r>
            <a:r>
              <a:rPr lang="it-IT" spc="-90" dirty="0"/>
              <a:t>CIMINNA (67,42 MWp)</a:t>
            </a:r>
            <a:endParaRPr spc="-114" dirty="0"/>
          </a:p>
        </p:txBody>
      </p:sp>
      <p:pic>
        <p:nvPicPr>
          <p:cNvPr id="12" name="object 12">
            <a:extLst>
              <a:ext uri="{FF2B5EF4-FFF2-40B4-BE49-F238E27FC236}">
                <a16:creationId xmlns:a16="http://schemas.microsoft.com/office/drawing/2014/main" id="{519BB9A6-016D-42F7-ED53-CC46EF9552E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39535"/>
            <a:ext cx="570013" cy="505802"/>
          </a:xfrm>
          <a:prstGeom prst="rect">
            <a:avLst/>
          </a:prstGeom>
        </p:spPr>
      </p:pic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BBB17069-C079-42BB-83BD-B31C6B54BDB0}"/>
              </a:ext>
            </a:extLst>
          </p:cNvPr>
          <p:cNvSpPr txBox="1">
            <a:spLocks/>
          </p:cNvSpPr>
          <p:nvPr/>
        </p:nvSpPr>
        <p:spPr>
          <a:xfrm>
            <a:off x="6035360" y="4267200"/>
            <a:ext cx="7278586" cy="489231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DENOMINAZIONE SITO:	</a:t>
            </a:r>
            <a:r>
              <a:rPr lang="en-US" sz="1000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Ciminna</a:t>
            </a:r>
            <a:endParaRPr lang="en-US" sz="1000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REGIONE:		Sicilia</a:t>
            </a:r>
          </a:p>
          <a:p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COMUNE (</a:t>
            </a:r>
            <a:r>
              <a:rPr lang="en-US" sz="1000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Provincia</a:t>
            </a:r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):	Palermo (PA)</a:t>
            </a:r>
          </a:p>
          <a:p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INVESTITORE/CLIENTE:	Repower Renewables </a:t>
            </a:r>
            <a:r>
              <a:rPr lang="en-US" sz="1000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SpA</a:t>
            </a:r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/Altenia Srl</a:t>
            </a:r>
          </a:p>
          <a:p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COORDINATE TERRENO: 	</a:t>
            </a:r>
            <a:r>
              <a:rPr lang="en-US" sz="1000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Latitudine</a:t>
            </a:r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-   37°51'8.63“ </a:t>
            </a:r>
          </a:p>
          <a:p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	</a:t>
            </a:r>
            <a:r>
              <a:rPr lang="en-US" sz="1000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Longitudine</a:t>
            </a:r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– 13°32'14.36"E</a:t>
            </a:r>
          </a:p>
          <a:p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POTENZA IMPIANTO:	67.420,00 </a:t>
            </a:r>
            <a:r>
              <a:rPr lang="en-US" sz="1000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kWp</a:t>
            </a:r>
            <a:endParaRPr lang="en-US" sz="1000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POTENZA INSTALLATA DA TEP: 22.520,00 </a:t>
            </a:r>
            <a:r>
              <a:rPr lang="en-US" sz="1000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kWp</a:t>
            </a:r>
            <a:endParaRPr lang="en-US" sz="1000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MORFOLOGIA:	</a:t>
            </a:r>
            <a:r>
              <a:rPr lang="en-US" sz="1000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Terreno</a:t>
            </a:r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000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pianeggiante</a:t>
            </a:r>
            <a:endParaRPr lang="en-US" sz="1000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MODELLO DI INCARICO:	</a:t>
            </a:r>
            <a:r>
              <a:rPr lang="en-US" sz="1000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Esecuzione</a:t>
            </a:r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del </a:t>
            </a:r>
            <a:r>
              <a:rPr lang="en-US" sz="1000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ciclo</a:t>
            </a:r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complete </a:t>
            </a:r>
            <a:r>
              <a:rPr lang="en-US" sz="1000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delle</a:t>
            </a:r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000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lavorazioni</a:t>
            </a:r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	del campo, </a:t>
            </a:r>
            <a:r>
              <a:rPr lang="en-US" sz="1000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dalla</a:t>
            </a:r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000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infissione</a:t>
            </a:r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000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dei</a:t>
            </a:r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000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pali</a:t>
            </a:r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di Fondazione 				</a:t>
            </a:r>
            <a:r>
              <a:rPr lang="en-US" sz="1000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all’impianto</a:t>
            </a:r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elettrico complete di Test</a:t>
            </a:r>
          </a:p>
          <a:p>
            <a:endParaRPr lang="en-US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0BDA18AD-9D9F-45BC-8E5F-71D6CB34D7EC}"/>
              </a:ext>
            </a:extLst>
          </p:cNvPr>
          <p:cNvSpPr txBox="1"/>
          <p:nvPr/>
        </p:nvSpPr>
        <p:spPr>
          <a:xfrm>
            <a:off x="332672" y="5344436"/>
            <a:ext cx="6001718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it-IT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Tipologia Strutture: Trina </a:t>
            </a:r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– Single row Tracker 1v28 – Single row Tracker 1v56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it-IT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Moduli Fotovoltaici: </a:t>
            </a:r>
            <a:r>
              <a:rPr lang="en-US" sz="1000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Longi</a:t>
            </a:r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585 Wp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it-IT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Numero Moduli:	N. 49.168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INVERTER: </a:t>
            </a:r>
            <a:r>
              <a:rPr lang="it-IT" sz="1000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Sungrow</a:t>
            </a:r>
            <a:r>
              <a:rPr lang="it-IT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SG 1100 </a:t>
            </a:r>
            <a:r>
              <a:rPr lang="it-IT" sz="1000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kVA</a:t>
            </a:r>
            <a:endParaRPr lang="it-IT" sz="1000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sz="1800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object 13">
            <a:extLst>
              <a:ext uri="{FF2B5EF4-FFF2-40B4-BE49-F238E27FC236}">
                <a16:creationId xmlns:a16="http://schemas.microsoft.com/office/drawing/2014/main" id="{4CC0B58B-ACCA-292E-C24D-01EED08ABFBA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017706" y="5257800"/>
            <a:ext cx="809244" cy="577596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4AF243FD-6579-4BA1-BAE9-6B4DD60401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050" y="691106"/>
            <a:ext cx="5502350" cy="4579638"/>
          </a:xfrm>
          <a:prstGeom prst="rect">
            <a:avLst/>
          </a:prstGeom>
          <a:gradFill>
            <a:gsLst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outerShdw blurRad="1270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2700"/>
          </a:sp3d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B0A58190-18AA-4849-B5CF-F721D867F8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5360" y="695256"/>
            <a:ext cx="5791590" cy="3453029"/>
          </a:xfrm>
          <a:prstGeom prst="rect">
            <a:avLst/>
          </a:prstGeom>
          <a:gradFill>
            <a:gsLst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outerShdw blurRad="1270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2700"/>
          </a:sp3d>
        </p:spPr>
      </p:pic>
    </p:spTree>
    <p:extLst>
      <p:ext uri="{BB962C8B-B14F-4D97-AF65-F5344CB8AC3E}">
        <p14:creationId xmlns:p14="http://schemas.microsoft.com/office/powerpoint/2010/main" val="18529739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8A19D2-C658-052D-AD65-4E80F4DF88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FF2B5EF4-FFF2-40B4-BE49-F238E27FC236}">
                <a16:creationId xmlns:a16="http://schemas.microsoft.com/office/drawing/2014/main" id="{9BB93BE9-AAF7-CE42-5944-78DDDDEC7FA8}"/>
              </a:ext>
            </a:extLst>
          </p:cNvPr>
          <p:cNvGrpSpPr/>
          <p:nvPr/>
        </p:nvGrpSpPr>
        <p:grpSpPr>
          <a:xfrm>
            <a:off x="240792" y="6426706"/>
            <a:ext cx="2400300" cy="364490"/>
            <a:chOff x="240792" y="6426706"/>
            <a:chExt cx="2400300" cy="364490"/>
          </a:xfrm>
        </p:grpSpPr>
        <p:sp>
          <p:nvSpPr>
            <p:cNvPr id="3" name="object 3">
              <a:extLst>
                <a:ext uri="{FF2B5EF4-FFF2-40B4-BE49-F238E27FC236}">
                  <a16:creationId xmlns:a16="http://schemas.microsoft.com/office/drawing/2014/main" id="{0B9E1866-BDB6-DE66-1A02-BA6A9439088F}"/>
                </a:ext>
              </a:extLst>
            </p:cNvPr>
            <p:cNvSpPr/>
            <p:nvPr/>
          </p:nvSpPr>
          <p:spPr>
            <a:xfrm>
              <a:off x="240792" y="6426706"/>
              <a:ext cx="2400300" cy="364490"/>
            </a:xfrm>
            <a:custGeom>
              <a:avLst/>
              <a:gdLst/>
              <a:ahLst/>
              <a:cxnLst/>
              <a:rect l="l" t="t" r="r" b="b"/>
              <a:pathLst>
                <a:path w="2400300" h="364490">
                  <a:moveTo>
                    <a:pt x="2400300" y="0"/>
                  </a:moveTo>
                  <a:lnTo>
                    <a:pt x="0" y="0"/>
                  </a:lnTo>
                  <a:lnTo>
                    <a:pt x="0" y="364236"/>
                  </a:lnTo>
                  <a:lnTo>
                    <a:pt x="2400300" y="364236"/>
                  </a:lnTo>
                  <a:lnTo>
                    <a:pt x="24003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68515735-CC81-2393-23AF-55115ACA0ADB}"/>
                </a:ext>
              </a:extLst>
            </p:cNvPr>
            <p:cNvSpPr/>
            <p:nvPr/>
          </p:nvSpPr>
          <p:spPr>
            <a:xfrm>
              <a:off x="240792" y="6426706"/>
              <a:ext cx="2400300" cy="364490"/>
            </a:xfrm>
            <a:custGeom>
              <a:avLst/>
              <a:gdLst/>
              <a:ahLst/>
              <a:cxnLst/>
              <a:rect l="l" t="t" r="r" b="b"/>
              <a:pathLst>
                <a:path w="2400300" h="364490">
                  <a:moveTo>
                    <a:pt x="0" y="364236"/>
                  </a:moveTo>
                  <a:lnTo>
                    <a:pt x="2400300" y="364236"/>
                  </a:lnTo>
                  <a:lnTo>
                    <a:pt x="2400300" y="0"/>
                  </a:lnTo>
                  <a:lnTo>
                    <a:pt x="0" y="0"/>
                  </a:lnTo>
                  <a:lnTo>
                    <a:pt x="0" y="364236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>
            <a:extLst>
              <a:ext uri="{FF2B5EF4-FFF2-40B4-BE49-F238E27FC236}">
                <a16:creationId xmlns:a16="http://schemas.microsoft.com/office/drawing/2014/main" id="{B867BF2C-E752-741E-C9FA-541A36A1AE9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8411" y="96393"/>
            <a:ext cx="41205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211070" algn="l"/>
              </a:tabLst>
            </a:pPr>
            <a:r>
              <a:rPr spc="-114" dirty="0"/>
              <a:t>FV</a:t>
            </a:r>
            <a:r>
              <a:rPr spc="-275" dirty="0"/>
              <a:t> </a:t>
            </a:r>
            <a:r>
              <a:rPr dirty="0"/>
              <a:t>–</a:t>
            </a:r>
            <a:r>
              <a:rPr spc="-240" dirty="0"/>
              <a:t> </a:t>
            </a:r>
            <a:r>
              <a:rPr lang="it-IT" spc="-90" dirty="0"/>
              <a:t>VERBUND APRILIA ( 61 MWp)</a:t>
            </a:r>
            <a:endParaRPr spc="-114" dirty="0"/>
          </a:p>
        </p:txBody>
      </p:sp>
      <p:pic>
        <p:nvPicPr>
          <p:cNvPr id="12" name="object 12">
            <a:extLst>
              <a:ext uri="{FF2B5EF4-FFF2-40B4-BE49-F238E27FC236}">
                <a16:creationId xmlns:a16="http://schemas.microsoft.com/office/drawing/2014/main" id="{519BB9A6-016D-42F7-ED53-CC46EF9552E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39535"/>
            <a:ext cx="570013" cy="505802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0BDA18AD-9D9F-45BC-8E5F-71D6CB34D7EC}"/>
              </a:ext>
            </a:extLst>
          </p:cNvPr>
          <p:cNvSpPr txBox="1"/>
          <p:nvPr/>
        </p:nvSpPr>
        <p:spPr>
          <a:xfrm>
            <a:off x="7039592" y="4158977"/>
            <a:ext cx="5165725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it-IT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Tipologia Strutture: </a:t>
            </a:r>
            <a:r>
              <a:rPr lang="it-IT" sz="1000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Axial</a:t>
            </a:r>
            <a:r>
              <a:rPr lang="it-IT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Tracker 2TT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it-IT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Moduli Fotovoltaici: Trina TSM-NEG21C20-710</a:t>
            </a:r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Wp</a:t>
            </a:r>
            <a:r>
              <a:rPr lang="it-IT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/715</a:t>
            </a:r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Wp </a:t>
            </a:r>
            <a:r>
              <a:rPr lang="it-IT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/720</a:t>
            </a:r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Wp </a:t>
            </a:r>
            <a:r>
              <a:rPr lang="it-IT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Numero Moduli:      N. 86.988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INVERTER: 330KVA HUAWEI SUN2000-330KTL-H1</a:t>
            </a:r>
          </a:p>
          <a:p>
            <a:endParaRPr lang="en-US" sz="1800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4FCEF426-CD5D-4AC5-A315-3B19D14DE8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792" y="686909"/>
            <a:ext cx="6673077" cy="3960387"/>
          </a:xfrm>
          <a:prstGeom prst="rect">
            <a:avLst/>
          </a:prstGeom>
          <a:gradFill>
            <a:gsLst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outerShdw blurRad="1270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2700"/>
          </a:sp3d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383AA9E5-32B2-4EF0-9377-D72C40828F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8138" y="686909"/>
            <a:ext cx="4828462" cy="3333228"/>
          </a:xfrm>
          <a:prstGeom prst="rect">
            <a:avLst/>
          </a:prstGeom>
          <a:gradFill>
            <a:gsLst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outerShdw blurRad="1270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2700"/>
          </a:sp3d>
        </p:spPr>
      </p:pic>
      <p:pic>
        <p:nvPicPr>
          <p:cNvPr id="6" name="object 13">
            <a:extLst>
              <a:ext uri="{FF2B5EF4-FFF2-40B4-BE49-F238E27FC236}">
                <a16:creationId xmlns:a16="http://schemas.microsoft.com/office/drawing/2014/main" id="{E93B1350-34BC-76D9-F7AE-49D2D0EE083C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116171" y="5181600"/>
            <a:ext cx="809244" cy="577596"/>
          </a:xfrm>
          <a:prstGeom prst="rect">
            <a:avLst/>
          </a:prstGeom>
        </p:spPr>
      </p:pic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BBB17069-C079-42BB-83BD-B31C6B54BDB0}"/>
              </a:ext>
            </a:extLst>
          </p:cNvPr>
          <p:cNvSpPr txBox="1">
            <a:spLocks/>
          </p:cNvSpPr>
          <p:nvPr/>
        </p:nvSpPr>
        <p:spPr>
          <a:xfrm>
            <a:off x="240791" y="4805308"/>
            <a:ext cx="6673077" cy="246254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DENOMINAZIONE SITO:	</a:t>
            </a:r>
            <a:r>
              <a:rPr lang="en-US" sz="1000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Verbund</a:t>
            </a:r>
            <a:endParaRPr lang="en-US" sz="1000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REGIONE:		Lazio</a:t>
            </a:r>
          </a:p>
          <a:p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COMUNE (</a:t>
            </a:r>
            <a:r>
              <a:rPr lang="en-US" sz="1000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Provincia</a:t>
            </a:r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):	Aprilia (LT)</a:t>
            </a:r>
          </a:p>
          <a:p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INVESTITORE/CLIENTE:	ICA ONE </a:t>
            </a:r>
            <a:r>
              <a:rPr lang="en-US" sz="1000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S.r.l</a:t>
            </a:r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./Altenia </a:t>
            </a:r>
            <a:r>
              <a:rPr lang="en-US" sz="1000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S.r.l</a:t>
            </a:r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AREA DISPONIBILE:	93 HA circa</a:t>
            </a:r>
          </a:p>
          <a:p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COORDINATE TERRENO: 	</a:t>
            </a:r>
            <a:r>
              <a:rPr lang="en-US" sz="1000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Latitudine</a:t>
            </a:r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-   41°33’12“</a:t>
            </a:r>
          </a:p>
          <a:p>
            <a:pPr marL="0" indent="0">
              <a:buNone/>
            </a:pPr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	</a:t>
            </a:r>
            <a:r>
              <a:rPr lang="en-US" sz="1000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Longitudine</a:t>
            </a:r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– 12°37’26"E</a:t>
            </a:r>
          </a:p>
          <a:p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POTENZA IMPIANTO:	61.000,00 </a:t>
            </a:r>
            <a:r>
              <a:rPr lang="en-US" sz="1000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kWp</a:t>
            </a:r>
            <a:endParaRPr lang="en-US" sz="1000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POTENZA INSTALLATA DA TEP: 26.280,00 </a:t>
            </a:r>
            <a:r>
              <a:rPr lang="en-US" sz="1000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kWp</a:t>
            </a:r>
            <a:endParaRPr lang="en-US" sz="1000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MORFOLOGIA:	</a:t>
            </a:r>
            <a:r>
              <a:rPr lang="en-US" sz="1000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Terreno</a:t>
            </a:r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000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pianeggiante</a:t>
            </a:r>
            <a:endParaRPr lang="en-US" sz="1000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MODELLO DI INCARICO:	</a:t>
            </a:r>
            <a:r>
              <a:rPr lang="en-US" sz="1000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Esecuzione</a:t>
            </a:r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del </a:t>
            </a:r>
            <a:r>
              <a:rPr lang="en-US" sz="1000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ciclo</a:t>
            </a:r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complete </a:t>
            </a:r>
            <a:r>
              <a:rPr lang="en-US" sz="1000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delle</a:t>
            </a:r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000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lavorazioni</a:t>
            </a:r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del campo, </a:t>
            </a:r>
          </a:p>
          <a:p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	</a:t>
            </a:r>
            <a:r>
              <a:rPr lang="en-US" sz="1000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dalla</a:t>
            </a:r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000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infissione</a:t>
            </a:r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000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dei</a:t>
            </a:r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000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pali</a:t>
            </a:r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di Fondazione </a:t>
            </a:r>
            <a:r>
              <a:rPr lang="en-US" sz="1000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all’impianto</a:t>
            </a:r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elettrico </a:t>
            </a:r>
          </a:p>
          <a:p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	complete di Test</a:t>
            </a:r>
          </a:p>
          <a:p>
            <a:endParaRPr lang="en-US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4584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114531" y="6070086"/>
              <a:ext cx="530351" cy="74371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3923" y="74676"/>
              <a:ext cx="416052" cy="341375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648411" y="96393"/>
            <a:ext cx="50520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60" dirty="0">
                <a:solidFill>
                  <a:srgbClr val="FFFFFF"/>
                </a:solidFill>
                <a:latin typeface="Arial"/>
                <a:cs typeface="Arial"/>
              </a:rPr>
              <a:t>EPC</a:t>
            </a:r>
            <a:r>
              <a:rPr sz="1800" b="1" spc="-2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14" dirty="0">
                <a:solidFill>
                  <a:srgbClr val="FFFFFF"/>
                </a:solidFill>
                <a:latin typeface="Arial"/>
                <a:cs typeface="Arial"/>
              </a:rPr>
              <a:t>FV</a:t>
            </a:r>
            <a:r>
              <a:rPr sz="1800" b="1" spc="-25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sz="1800" b="1" spc="-2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225" dirty="0">
                <a:solidFill>
                  <a:srgbClr val="FFFFFF"/>
                </a:solidFill>
                <a:latin typeface="Arial"/>
                <a:cs typeface="Arial"/>
              </a:rPr>
              <a:t>TRACK</a:t>
            </a:r>
            <a:r>
              <a:rPr sz="1800" b="1" spc="-2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229" dirty="0">
                <a:solidFill>
                  <a:srgbClr val="FFFFFF"/>
                </a:solidFill>
                <a:latin typeface="Arial"/>
                <a:cs typeface="Arial"/>
              </a:rPr>
              <a:t>RECORD</a:t>
            </a:r>
            <a:r>
              <a:rPr sz="1800" b="1" spc="-3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225" dirty="0">
                <a:solidFill>
                  <a:srgbClr val="FFFFFF"/>
                </a:solidFill>
                <a:latin typeface="Arial"/>
                <a:cs typeface="Arial"/>
              </a:rPr>
              <a:t>INTERNAZIONALE</a:t>
            </a:r>
            <a:r>
              <a:rPr sz="1800" b="1" spc="-2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1800" b="1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75" dirty="0">
                <a:solidFill>
                  <a:srgbClr val="FFFFFF"/>
                </a:solidFill>
                <a:latin typeface="Arial"/>
                <a:cs typeface="Arial"/>
              </a:rPr>
              <a:t>GRECIA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772287" y="1602803"/>
            <a:ext cx="10810875" cy="5003165"/>
            <a:chOff x="772287" y="1602803"/>
            <a:chExt cx="10810875" cy="5003165"/>
          </a:xfrm>
        </p:grpSpPr>
        <p:sp>
          <p:nvSpPr>
            <p:cNvPr id="8" name="object 8"/>
            <p:cNvSpPr/>
            <p:nvPr/>
          </p:nvSpPr>
          <p:spPr>
            <a:xfrm>
              <a:off x="2872740" y="2333244"/>
              <a:ext cx="2600325" cy="3302635"/>
            </a:xfrm>
            <a:custGeom>
              <a:avLst/>
              <a:gdLst/>
              <a:ahLst/>
              <a:cxnLst/>
              <a:rect l="l" t="t" r="r" b="b"/>
              <a:pathLst>
                <a:path w="2600325" h="3302635">
                  <a:moveTo>
                    <a:pt x="2463165" y="0"/>
                  </a:moveTo>
                  <a:lnTo>
                    <a:pt x="2462657" y="34162"/>
                  </a:lnTo>
                  <a:lnTo>
                    <a:pt x="2458847" y="72008"/>
                  </a:lnTo>
                  <a:lnTo>
                    <a:pt x="2448687" y="102615"/>
                  </a:lnTo>
                  <a:lnTo>
                    <a:pt x="2428875" y="115188"/>
                  </a:lnTo>
                  <a:lnTo>
                    <a:pt x="2391918" y="150367"/>
                  </a:lnTo>
                  <a:lnTo>
                    <a:pt x="2350262" y="179196"/>
                  </a:lnTo>
                  <a:lnTo>
                    <a:pt x="2304796" y="201548"/>
                  </a:lnTo>
                  <a:lnTo>
                    <a:pt x="2256536" y="217550"/>
                  </a:lnTo>
                  <a:lnTo>
                    <a:pt x="2206371" y="227202"/>
                  </a:lnTo>
                  <a:lnTo>
                    <a:pt x="2155190" y="230377"/>
                  </a:lnTo>
                  <a:lnTo>
                    <a:pt x="2123694" y="245998"/>
                  </a:lnTo>
                  <a:lnTo>
                    <a:pt x="2082546" y="240029"/>
                  </a:lnTo>
                  <a:lnTo>
                    <a:pt x="2034921" y="219582"/>
                  </a:lnTo>
                  <a:lnTo>
                    <a:pt x="1984121" y="192023"/>
                  </a:lnTo>
                  <a:lnTo>
                    <a:pt x="1952625" y="191388"/>
                  </a:lnTo>
                  <a:lnTo>
                    <a:pt x="1911477" y="187197"/>
                  </a:lnTo>
                  <a:lnTo>
                    <a:pt x="1863852" y="175767"/>
                  </a:lnTo>
                  <a:lnTo>
                    <a:pt x="1813179" y="153542"/>
                  </a:lnTo>
                  <a:lnTo>
                    <a:pt x="1765046" y="88772"/>
                  </a:lnTo>
                  <a:lnTo>
                    <a:pt x="1744726" y="76834"/>
                  </a:lnTo>
                  <a:lnTo>
                    <a:pt x="1713102" y="55244"/>
                  </a:lnTo>
                  <a:lnTo>
                    <a:pt x="1671955" y="48005"/>
                  </a:lnTo>
                  <a:lnTo>
                    <a:pt x="1624457" y="55244"/>
                  </a:lnTo>
                  <a:lnTo>
                    <a:pt x="1573657" y="76834"/>
                  </a:lnTo>
                  <a:lnTo>
                    <a:pt x="1533525" y="88772"/>
                  </a:lnTo>
                  <a:lnTo>
                    <a:pt x="1509522" y="115188"/>
                  </a:lnTo>
                  <a:lnTo>
                    <a:pt x="1491869" y="141604"/>
                  </a:lnTo>
                  <a:lnTo>
                    <a:pt x="1471040" y="153542"/>
                  </a:lnTo>
                  <a:lnTo>
                    <a:pt x="1429639" y="168275"/>
                  </a:lnTo>
                  <a:lnTo>
                    <a:pt x="1386713" y="170179"/>
                  </a:lnTo>
                  <a:lnTo>
                    <a:pt x="1340485" y="164591"/>
                  </a:lnTo>
                  <a:lnTo>
                    <a:pt x="1289304" y="157225"/>
                  </a:lnTo>
                  <a:lnTo>
                    <a:pt x="1231519" y="153542"/>
                  </a:lnTo>
                  <a:lnTo>
                    <a:pt x="1094739" y="153542"/>
                  </a:lnTo>
                  <a:lnTo>
                    <a:pt x="1069086" y="175767"/>
                  </a:lnTo>
                  <a:lnTo>
                    <a:pt x="1043432" y="187197"/>
                  </a:lnTo>
                  <a:lnTo>
                    <a:pt x="1017777" y="191388"/>
                  </a:lnTo>
                  <a:lnTo>
                    <a:pt x="992124" y="192023"/>
                  </a:lnTo>
                  <a:lnTo>
                    <a:pt x="943356" y="211200"/>
                  </a:lnTo>
                  <a:lnTo>
                    <a:pt x="898398" y="230377"/>
                  </a:lnTo>
                  <a:lnTo>
                    <a:pt x="812164" y="268858"/>
                  </a:lnTo>
                  <a:lnTo>
                    <a:pt x="767207" y="288035"/>
                  </a:lnTo>
                  <a:lnTo>
                    <a:pt x="718438" y="307213"/>
                  </a:lnTo>
                  <a:lnTo>
                    <a:pt x="697611" y="338200"/>
                  </a:lnTo>
                  <a:lnTo>
                    <a:pt x="675132" y="380238"/>
                  </a:lnTo>
                  <a:lnTo>
                    <a:pt x="649477" y="426084"/>
                  </a:lnTo>
                  <a:lnTo>
                    <a:pt x="618744" y="468121"/>
                  </a:lnTo>
                  <a:lnTo>
                    <a:pt x="581533" y="499236"/>
                  </a:lnTo>
                  <a:lnTo>
                    <a:pt x="540258" y="514222"/>
                  </a:lnTo>
                  <a:lnTo>
                    <a:pt x="497332" y="518286"/>
                  </a:lnTo>
                  <a:lnTo>
                    <a:pt x="451104" y="518540"/>
                  </a:lnTo>
                  <a:lnTo>
                    <a:pt x="399923" y="522604"/>
                  </a:lnTo>
                  <a:lnTo>
                    <a:pt x="342138" y="537590"/>
                  </a:lnTo>
                  <a:lnTo>
                    <a:pt x="361950" y="567054"/>
                  </a:lnTo>
                  <a:lnTo>
                    <a:pt x="371983" y="600075"/>
                  </a:lnTo>
                  <a:lnTo>
                    <a:pt x="375793" y="640206"/>
                  </a:lnTo>
                  <a:lnTo>
                    <a:pt x="376301" y="691260"/>
                  </a:lnTo>
                  <a:lnTo>
                    <a:pt x="345821" y="713993"/>
                  </a:lnTo>
                  <a:lnTo>
                    <a:pt x="312166" y="729614"/>
                  </a:lnTo>
                  <a:lnTo>
                    <a:pt x="284861" y="745235"/>
                  </a:lnTo>
                  <a:lnTo>
                    <a:pt x="273685" y="767968"/>
                  </a:lnTo>
                  <a:lnTo>
                    <a:pt x="260350" y="814069"/>
                  </a:lnTo>
                  <a:lnTo>
                    <a:pt x="256794" y="860170"/>
                  </a:lnTo>
                  <a:lnTo>
                    <a:pt x="256412" y="906271"/>
                  </a:lnTo>
                  <a:lnTo>
                    <a:pt x="252857" y="952372"/>
                  </a:lnTo>
                  <a:lnTo>
                    <a:pt x="239522" y="998473"/>
                  </a:lnTo>
                  <a:lnTo>
                    <a:pt x="208407" y="1015238"/>
                  </a:lnTo>
                  <a:lnTo>
                    <a:pt x="133604" y="1020063"/>
                  </a:lnTo>
                  <a:lnTo>
                    <a:pt x="102616" y="1036827"/>
                  </a:lnTo>
                  <a:lnTo>
                    <a:pt x="107442" y="1071626"/>
                  </a:lnTo>
                  <a:lnTo>
                    <a:pt x="115443" y="1113663"/>
                  </a:lnTo>
                  <a:lnTo>
                    <a:pt x="116967" y="1155700"/>
                  </a:lnTo>
                  <a:lnTo>
                    <a:pt x="102616" y="1190497"/>
                  </a:lnTo>
                  <a:lnTo>
                    <a:pt x="81787" y="1219327"/>
                  </a:lnTo>
                  <a:lnTo>
                    <a:pt x="64135" y="1248028"/>
                  </a:lnTo>
                  <a:lnTo>
                    <a:pt x="40132" y="1276857"/>
                  </a:lnTo>
                  <a:lnTo>
                    <a:pt x="0" y="1305686"/>
                  </a:lnTo>
                  <a:lnTo>
                    <a:pt x="25654" y="1341119"/>
                  </a:lnTo>
                  <a:lnTo>
                    <a:pt x="51308" y="1387220"/>
                  </a:lnTo>
                  <a:lnTo>
                    <a:pt x="76962" y="1440687"/>
                  </a:lnTo>
                  <a:lnTo>
                    <a:pt x="102616" y="1497710"/>
                  </a:lnTo>
                  <a:lnTo>
                    <a:pt x="128778" y="1526539"/>
                  </a:lnTo>
                  <a:lnTo>
                    <a:pt x="158242" y="1555241"/>
                  </a:lnTo>
                  <a:lnTo>
                    <a:pt x="194056" y="1584070"/>
                  </a:lnTo>
                  <a:lnTo>
                    <a:pt x="239522" y="1612899"/>
                  </a:lnTo>
                  <a:lnTo>
                    <a:pt x="304673" y="1634362"/>
                  </a:lnTo>
                  <a:lnTo>
                    <a:pt x="345313" y="1640458"/>
                  </a:lnTo>
                  <a:lnTo>
                    <a:pt x="382905" y="1655825"/>
                  </a:lnTo>
                  <a:lnTo>
                    <a:pt x="410463" y="1689607"/>
                  </a:lnTo>
                  <a:lnTo>
                    <a:pt x="413004" y="1704720"/>
                  </a:lnTo>
                  <a:lnTo>
                    <a:pt x="389127" y="1708657"/>
                  </a:lnTo>
                  <a:lnTo>
                    <a:pt x="353822" y="1709038"/>
                  </a:lnTo>
                  <a:lnTo>
                    <a:pt x="321818" y="1712975"/>
                  </a:lnTo>
                  <a:lnTo>
                    <a:pt x="307848" y="1728088"/>
                  </a:lnTo>
                  <a:lnTo>
                    <a:pt x="294005" y="1779015"/>
                  </a:lnTo>
                  <a:lnTo>
                    <a:pt x="299339" y="1819274"/>
                  </a:lnTo>
                  <a:lnTo>
                    <a:pt x="317500" y="1852294"/>
                  </a:lnTo>
                  <a:lnTo>
                    <a:pt x="342138" y="1881631"/>
                  </a:lnTo>
                  <a:lnTo>
                    <a:pt x="347980" y="1910460"/>
                  </a:lnTo>
                  <a:lnTo>
                    <a:pt x="363474" y="1939289"/>
                  </a:lnTo>
                  <a:lnTo>
                    <a:pt x="385318" y="1967991"/>
                  </a:lnTo>
                  <a:lnTo>
                    <a:pt x="410463" y="1996820"/>
                  </a:lnTo>
                  <a:lnTo>
                    <a:pt x="425450" y="2031110"/>
                  </a:lnTo>
                  <a:lnTo>
                    <a:pt x="427609" y="2068829"/>
                  </a:lnTo>
                  <a:lnTo>
                    <a:pt x="429768" y="2099436"/>
                  </a:lnTo>
                  <a:lnTo>
                    <a:pt x="444754" y="2112010"/>
                  </a:lnTo>
                  <a:lnTo>
                    <a:pt x="470408" y="2106041"/>
                  </a:lnTo>
                  <a:lnTo>
                    <a:pt x="521715" y="2079624"/>
                  </a:lnTo>
                  <a:lnTo>
                    <a:pt x="547370" y="2073655"/>
                  </a:lnTo>
                  <a:lnTo>
                    <a:pt x="567689" y="2079624"/>
                  </a:lnTo>
                  <a:lnTo>
                    <a:pt x="595502" y="2106041"/>
                  </a:lnTo>
                  <a:lnTo>
                    <a:pt x="615823" y="2112010"/>
                  </a:lnTo>
                  <a:lnTo>
                    <a:pt x="661797" y="2106041"/>
                  </a:lnTo>
                  <a:lnTo>
                    <a:pt x="740790" y="2079624"/>
                  </a:lnTo>
                  <a:lnTo>
                    <a:pt x="786764" y="2073655"/>
                  </a:lnTo>
                  <a:lnTo>
                    <a:pt x="957834" y="2073655"/>
                  </a:lnTo>
                  <a:lnTo>
                    <a:pt x="984123" y="2079624"/>
                  </a:lnTo>
                  <a:lnTo>
                    <a:pt x="1013460" y="2092832"/>
                  </a:lnTo>
                  <a:lnTo>
                    <a:pt x="1049274" y="2106041"/>
                  </a:lnTo>
                  <a:lnTo>
                    <a:pt x="1094739" y="2112010"/>
                  </a:lnTo>
                  <a:lnTo>
                    <a:pt x="1131443" y="2128519"/>
                  </a:lnTo>
                  <a:lnTo>
                    <a:pt x="1172083" y="2141981"/>
                  </a:lnTo>
                  <a:lnTo>
                    <a:pt x="1214501" y="2155316"/>
                  </a:lnTo>
                  <a:lnTo>
                    <a:pt x="1256919" y="2171826"/>
                  </a:lnTo>
                  <a:lnTo>
                    <a:pt x="1297432" y="2194813"/>
                  </a:lnTo>
                  <a:lnTo>
                    <a:pt x="1334135" y="2227325"/>
                  </a:lnTo>
                  <a:lnTo>
                    <a:pt x="1336294" y="2264791"/>
                  </a:lnTo>
                  <a:lnTo>
                    <a:pt x="1310639" y="2287523"/>
                  </a:lnTo>
                  <a:lnTo>
                    <a:pt x="1270127" y="2299080"/>
                  </a:lnTo>
                  <a:lnTo>
                    <a:pt x="1227963" y="2303398"/>
                  </a:lnTo>
                  <a:lnTo>
                    <a:pt x="1197356" y="2304033"/>
                  </a:lnTo>
                  <a:lnTo>
                    <a:pt x="1128902" y="2304033"/>
                  </a:lnTo>
                  <a:lnTo>
                    <a:pt x="1080515" y="2288031"/>
                  </a:lnTo>
                  <a:lnTo>
                    <a:pt x="1036955" y="2269235"/>
                  </a:lnTo>
                  <a:lnTo>
                    <a:pt x="996696" y="2248661"/>
                  </a:lnTo>
                  <a:lnTo>
                    <a:pt x="919099" y="2205862"/>
                  </a:lnTo>
                  <a:lnTo>
                    <a:pt x="878713" y="2185288"/>
                  </a:lnTo>
                  <a:lnTo>
                    <a:pt x="835151" y="2166492"/>
                  </a:lnTo>
                  <a:lnTo>
                    <a:pt x="786764" y="2150491"/>
                  </a:lnTo>
                  <a:lnTo>
                    <a:pt x="761111" y="2162555"/>
                  </a:lnTo>
                  <a:lnTo>
                    <a:pt x="709802" y="2215260"/>
                  </a:lnTo>
                  <a:lnTo>
                    <a:pt x="684149" y="2227325"/>
                  </a:lnTo>
                  <a:lnTo>
                    <a:pt x="653161" y="2221864"/>
                  </a:lnTo>
                  <a:lnTo>
                    <a:pt x="615696" y="2212847"/>
                  </a:lnTo>
                  <a:lnTo>
                    <a:pt x="578358" y="2211069"/>
                  </a:lnTo>
                  <a:lnTo>
                    <a:pt x="516889" y="2256662"/>
                  </a:lnTo>
                  <a:lnTo>
                    <a:pt x="483235" y="2289682"/>
                  </a:lnTo>
                  <a:lnTo>
                    <a:pt x="455930" y="2329814"/>
                  </a:lnTo>
                  <a:lnTo>
                    <a:pt x="444754" y="2380868"/>
                  </a:lnTo>
                  <a:lnTo>
                    <a:pt x="452627" y="2419222"/>
                  </a:lnTo>
                  <a:lnTo>
                    <a:pt x="473837" y="2457704"/>
                  </a:lnTo>
                  <a:lnTo>
                    <a:pt x="504571" y="2496057"/>
                  </a:lnTo>
                  <a:lnTo>
                    <a:pt x="541020" y="2534538"/>
                  </a:lnTo>
                  <a:lnTo>
                    <a:pt x="579374" y="2572892"/>
                  </a:lnTo>
                  <a:lnTo>
                    <a:pt x="615823" y="2611247"/>
                  </a:lnTo>
                  <a:lnTo>
                    <a:pt x="640969" y="2646044"/>
                  </a:lnTo>
                  <a:lnTo>
                    <a:pt x="662813" y="2688081"/>
                  </a:lnTo>
                  <a:lnTo>
                    <a:pt x="678307" y="2730118"/>
                  </a:lnTo>
                  <a:lnTo>
                    <a:pt x="684149" y="2764916"/>
                  </a:lnTo>
                  <a:lnTo>
                    <a:pt x="678814" y="2816479"/>
                  </a:lnTo>
                  <a:lnTo>
                    <a:pt x="655320" y="2905379"/>
                  </a:lnTo>
                  <a:lnTo>
                    <a:pt x="649986" y="2956941"/>
                  </a:lnTo>
                  <a:lnTo>
                    <a:pt x="667258" y="2997580"/>
                  </a:lnTo>
                  <a:lnTo>
                    <a:pt x="685419" y="3039364"/>
                  </a:lnTo>
                  <a:lnTo>
                    <a:pt x="705612" y="3076955"/>
                  </a:lnTo>
                  <a:lnTo>
                    <a:pt x="755269" y="3117849"/>
                  </a:lnTo>
                  <a:lnTo>
                    <a:pt x="786764" y="3110483"/>
                  </a:lnTo>
                  <a:lnTo>
                    <a:pt x="810895" y="3098927"/>
                  </a:lnTo>
                  <a:lnTo>
                    <a:pt x="819785" y="3069208"/>
                  </a:lnTo>
                  <a:lnTo>
                    <a:pt x="822198" y="2985389"/>
                  </a:lnTo>
                  <a:lnTo>
                    <a:pt x="831088" y="2946018"/>
                  </a:lnTo>
                  <a:lnTo>
                    <a:pt x="855218" y="2918459"/>
                  </a:lnTo>
                  <a:lnTo>
                    <a:pt x="892429" y="2931032"/>
                  </a:lnTo>
                  <a:lnTo>
                    <a:pt x="923163" y="2963925"/>
                  </a:lnTo>
                  <a:lnTo>
                    <a:pt x="948817" y="3009645"/>
                  </a:lnTo>
                  <a:lnTo>
                    <a:pt x="971296" y="3060954"/>
                  </a:lnTo>
                  <a:lnTo>
                    <a:pt x="992124" y="3110483"/>
                  </a:lnTo>
                  <a:lnTo>
                    <a:pt x="987298" y="3123056"/>
                  </a:lnTo>
                  <a:lnTo>
                    <a:pt x="979297" y="3153664"/>
                  </a:lnTo>
                  <a:lnTo>
                    <a:pt x="992124" y="3225672"/>
                  </a:lnTo>
                  <a:lnTo>
                    <a:pt x="1013460" y="3264090"/>
                  </a:lnTo>
                  <a:lnTo>
                    <a:pt x="1060450" y="3302507"/>
                  </a:lnTo>
                  <a:lnTo>
                    <a:pt x="1070356" y="3252724"/>
                  </a:lnTo>
                  <a:lnTo>
                    <a:pt x="1065402" y="3199256"/>
                  </a:lnTo>
                  <a:lnTo>
                    <a:pt x="1055624" y="3147694"/>
                  </a:lnTo>
                  <a:lnTo>
                    <a:pt x="1050671" y="3103498"/>
                  </a:lnTo>
                  <a:lnTo>
                    <a:pt x="1060450" y="3072129"/>
                  </a:lnTo>
                  <a:lnTo>
                    <a:pt x="1086104" y="3055873"/>
                  </a:lnTo>
                  <a:lnTo>
                    <a:pt x="1111758" y="3057652"/>
                  </a:lnTo>
                  <a:lnTo>
                    <a:pt x="1137539" y="3066668"/>
                  </a:lnTo>
                  <a:lnTo>
                    <a:pt x="1163193" y="3072129"/>
                  </a:lnTo>
                  <a:lnTo>
                    <a:pt x="1265809" y="3302507"/>
                  </a:lnTo>
                  <a:lnTo>
                    <a:pt x="1290955" y="3301911"/>
                  </a:lnTo>
                  <a:lnTo>
                    <a:pt x="1312799" y="3297707"/>
                  </a:lnTo>
                  <a:lnTo>
                    <a:pt x="1328293" y="3286302"/>
                  </a:lnTo>
                  <a:lnTo>
                    <a:pt x="1334135" y="3264103"/>
                  </a:lnTo>
                  <a:lnTo>
                    <a:pt x="1328293" y="3229355"/>
                  </a:lnTo>
                  <a:lnTo>
                    <a:pt x="1312799" y="3187318"/>
                  </a:lnTo>
                  <a:lnTo>
                    <a:pt x="1290955" y="3145281"/>
                  </a:lnTo>
                  <a:lnTo>
                    <a:pt x="1265809" y="3110483"/>
                  </a:lnTo>
                  <a:lnTo>
                    <a:pt x="1270635" y="3081654"/>
                  </a:lnTo>
                  <a:lnTo>
                    <a:pt x="1278636" y="3052825"/>
                  </a:lnTo>
                  <a:lnTo>
                    <a:pt x="1280160" y="3024123"/>
                  </a:lnTo>
                  <a:lnTo>
                    <a:pt x="1265809" y="2995294"/>
                  </a:lnTo>
                  <a:lnTo>
                    <a:pt x="1250061" y="2952115"/>
                  </a:lnTo>
                  <a:lnTo>
                    <a:pt x="1229995" y="2908934"/>
                  </a:lnTo>
                  <a:lnTo>
                    <a:pt x="1184529" y="2822447"/>
                  </a:lnTo>
                  <a:lnTo>
                    <a:pt x="1163193" y="2779267"/>
                  </a:lnTo>
                  <a:lnTo>
                    <a:pt x="1145413" y="2736087"/>
                  </a:lnTo>
                  <a:lnTo>
                    <a:pt x="1133348" y="2692907"/>
                  </a:lnTo>
                  <a:lnTo>
                    <a:pt x="1128902" y="2649728"/>
                  </a:lnTo>
                  <a:lnTo>
                    <a:pt x="1139825" y="2616580"/>
                  </a:lnTo>
                  <a:lnTo>
                    <a:pt x="1167257" y="2605404"/>
                  </a:lnTo>
                  <a:lnTo>
                    <a:pt x="1202817" y="2610992"/>
                  </a:lnTo>
                  <a:lnTo>
                    <a:pt x="1238377" y="2627629"/>
                  </a:lnTo>
                  <a:lnTo>
                    <a:pt x="1265809" y="2649728"/>
                  </a:lnTo>
                  <a:lnTo>
                    <a:pt x="1280795" y="2667761"/>
                  </a:lnTo>
                  <a:lnTo>
                    <a:pt x="1284986" y="2746882"/>
                  </a:lnTo>
                  <a:lnTo>
                    <a:pt x="1299972" y="2764916"/>
                  </a:lnTo>
                  <a:lnTo>
                    <a:pt x="1350264" y="2757678"/>
                  </a:lnTo>
                  <a:lnTo>
                    <a:pt x="1394079" y="2736087"/>
                  </a:lnTo>
                  <a:lnTo>
                    <a:pt x="1425067" y="2700147"/>
                  </a:lnTo>
                  <a:lnTo>
                    <a:pt x="1436751" y="2649728"/>
                  </a:lnTo>
                  <a:lnTo>
                    <a:pt x="1425829" y="2615564"/>
                  </a:lnTo>
                  <a:lnTo>
                    <a:pt x="1398397" y="2598038"/>
                  </a:lnTo>
                  <a:lnTo>
                    <a:pt x="1362837" y="2586100"/>
                  </a:lnTo>
                  <a:lnTo>
                    <a:pt x="1327277" y="2568574"/>
                  </a:lnTo>
                  <a:lnTo>
                    <a:pt x="1299972" y="2534538"/>
                  </a:lnTo>
                  <a:lnTo>
                    <a:pt x="1285621" y="2499741"/>
                  </a:lnTo>
                  <a:lnTo>
                    <a:pt x="1287145" y="2457704"/>
                  </a:lnTo>
                  <a:lnTo>
                    <a:pt x="1295146" y="2415666"/>
                  </a:lnTo>
                  <a:lnTo>
                    <a:pt x="1299972" y="2380868"/>
                  </a:lnTo>
                  <a:lnTo>
                    <a:pt x="1306322" y="2352674"/>
                  </a:lnTo>
                  <a:lnTo>
                    <a:pt x="1325626" y="2328036"/>
                  </a:lnTo>
                  <a:lnTo>
                    <a:pt x="1357630" y="2310637"/>
                  </a:lnTo>
                  <a:lnTo>
                    <a:pt x="1402588" y="2304033"/>
                  </a:lnTo>
                  <a:lnTo>
                    <a:pt x="1434084" y="2310637"/>
                  </a:lnTo>
                  <a:lnTo>
                    <a:pt x="1475232" y="2328036"/>
                  </a:lnTo>
                  <a:lnTo>
                    <a:pt x="1522857" y="2352674"/>
                  </a:lnTo>
                  <a:lnTo>
                    <a:pt x="1573657" y="2380868"/>
                  </a:lnTo>
                  <a:lnTo>
                    <a:pt x="1593977" y="2415031"/>
                  </a:lnTo>
                  <a:lnTo>
                    <a:pt x="1607820" y="2452878"/>
                  </a:lnTo>
                  <a:lnTo>
                    <a:pt x="1621789" y="2483485"/>
                  </a:lnTo>
                  <a:lnTo>
                    <a:pt x="1642110" y="2496057"/>
                  </a:lnTo>
                  <a:lnTo>
                    <a:pt x="1661922" y="2505710"/>
                  </a:lnTo>
                  <a:lnTo>
                    <a:pt x="1671955" y="2486532"/>
                  </a:lnTo>
                  <a:lnTo>
                    <a:pt x="1675764" y="2452878"/>
                  </a:lnTo>
                  <a:lnTo>
                    <a:pt x="1676273" y="2419222"/>
                  </a:lnTo>
                  <a:lnTo>
                    <a:pt x="1675764" y="2378455"/>
                  </a:lnTo>
                  <a:lnTo>
                    <a:pt x="1671955" y="2323210"/>
                  </a:lnTo>
                  <a:lnTo>
                    <a:pt x="1661922" y="2268092"/>
                  </a:lnTo>
                  <a:lnTo>
                    <a:pt x="1642110" y="2227325"/>
                  </a:lnTo>
                  <a:lnTo>
                    <a:pt x="1614170" y="2185542"/>
                  </a:lnTo>
                  <a:lnTo>
                    <a:pt x="1574673" y="2151125"/>
                  </a:lnTo>
                  <a:lnTo>
                    <a:pt x="1528699" y="2122169"/>
                  </a:lnTo>
                  <a:lnTo>
                    <a:pt x="1436751" y="2073655"/>
                  </a:lnTo>
                  <a:lnTo>
                    <a:pt x="1399286" y="2031872"/>
                  </a:lnTo>
                  <a:lnTo>
                    <a:pt x="1366774" y="1997455"/>
                  </a:lnTo>
                  <a:lnTo>
                    <a:pt x="1335786" y="1968626"/>
                  </a:lnTo>
                  <a:lnTo>
                    <a:pt x="1303274" y="1943480"/>
                  </a:lnTo>
                  <a:lnTo>
                    <a:pt x="1265809" y="1920112"/>
                  </a:lnTo>
                  <a:lnTo>
                    <a:pt x="1232789" y="1893442"/>
                  </a:lnTo>
                  <a:lnTo>
                    <a:pt x="1194308" y="1876170"/>
                  </a:lnTo>
                  <a:lnTo>
                    <a:pt x="1113409" y="1851151"/>
                  </a:lnTo>
                  <a:lnTo>
                    <a:pt x="1076706" y="1833879"/>
                  </a:lnTo>
                  <a:lnTo>
                    <a:pt x="1046734" y="1807209"/>
                  </a:lnTo>
                  <a:lnTo>
                    <a:pt x="1026287" y="1766442"/>
                  </a:lnTo>
                  <a:lnTo>
                    <a:pt x="1024763" y="1752726"/>
                  </a:lnTo>
                  <a:lnTo>
                    <a:pt x="1047876" y="1746503"/>
                  </a:lnTo>
                  <a:lnTo>
                    <a:pt x="1086231" y="1742439"/>
                  </a:lnTo>
                  <a:lnTo>
                    <a:pt x="1130173" y="1735200"/>
                  </a:lnTo>
                  <a:lnTo>
                    <a:pt x="1170432" y="1719325"/>
                  </a:lnTo>
                  <a:lnTo>
                    <a:pt x="1197356" y="1689607"/>
                  </a:lnTo>
                  <a:lnTo>
                    <a:pt x="1190244" y="1647570"/>
                  </a:lnTo>
                  <a:lnTo>
                    <a:pt x="1173226" y="1610994"/>
                  </a:lnTo>
                  <a:lnTo>
                    <a:pt x="1153033" y="1576323"/>
                  </a:lnTo>
                  <a:lnTo>
                    <a:pt x="1136014" y="1539747"/>
                  </a:lnTo>
                  <a:lnTo>
                    <a:pt x="1128902" y="1497710"/>
                  </a:lnTo>
                  <a:lnTo>
                    <a:pt x="1167384" y="1464055"/>
                  </a:lnTo>
                  <a:lnTo>
                    <a:pt x="1231519" y="1459229"/>
                  </a:lnTo>
                  <a:lnTo>
                    <a:pt x="1251839" y="1488058"/>
                  </a:lnTo>
                  <a:lnTo>
                    <a:pt x="1279652" y="1545589"/>
                  </a:lnTo>
                  <a:lnTo>
                    <a:pt x="1299972" y="1574418"/>
                  </a:lnTo>
                  <a:lnTo>
                    <a:pt x="1334135" y="1536064"/>
                  </a:lnTo>
                  <a:lnTo>
                    <a:pt x="1300099" y="1481454"/>
                  </a:lnTo>
                  <a:lnTo>
                    <a:pt x="1267079" y="1432178"/>
                  </a:lnTo>
                  <a:lnTo>
                    <a:pt x="1235837" y="1387220"/>
                  </a:lnTo>
                  <a:lnTo>
                    <a:pt x="1207515" y="1345437"/>
                  </a:lnTo>
                  <a:lnTo>
                    <a:pt x="1183005" y="1305813"/>
                  </a:lnTo>
                  <a:lnTo>
                    <a:pt x="1163193" y="1267205"/>
                  </a:lnTo>
                  <a:lnTo>
                    <a:pt x="1139063" y="1221104"/>
                  </a:lnTo>
                  <a:lnTo>
                    <a:pt x="1109980" y="1175130"/>
                  </a:lnTo>
                  <a:lnTo>
                    <a:pt x="1079373" y="1129029"/>
                  </a:lnTo>
                  <a:lnTo>
                    <a:pt x="1050289" y="1082928"/>
                  </a:lnTo>
                  <a:lnTo>
                    <a:pt x="1026287" y="1036827"/>
                  </a:lnTo>
                  <a:lnTo>
                    <a:pt x="1009650" y="990726"/>
                  </a:lnTo>
                  <a:lnTo>
                    <a:pt x="999489" y="944626"/>
                  </a:lnTo>
                  <a:lnTo>
                    <a:pt x="994283" y="898651"/>
                  </a:lnTo>
                  <a:lnTo>
                    <a:pt x="992377" y="852551"/>
                  </a:lnTo>
                  <a:lnTo>
                    <a:pt x="992124" y="806450"/>
                  </a:lnTo>
                  <a:lnTo>
                    <a:pt x="997965" y="794384"/>
                  </a:lnTo>
                  <a:lnTo>
                    <a:pt x="1013460" y="767968"/>
                  </a:lnTo>
                  <a:lnTo>
                    <a:pt x="1035304" y="741679"/>
                  </a:lnTo>
                  <a:lnTo>
                    <a:pt x="1060450" y="729614"/>
                  </a:lnTo>
                  <a:lnTo>
                    <a:pt x="1101471" y="756665"/>
                  </a:lnTo>
                  <a:lnTo>
                    <a:pt x="1142619" y="789177"/>
                  </a:lnTo>
                  <a:lnTo>
                    <a:pt x="1183639" y="823594"/>
                  </a:lnTo>
                  <a:lnTo>
                    <a:pt x="1224788" y="856233"/>
                  </a:lnTo>
                  <a:lnTo>
                    <a:pt x="1265809" y="883284"/>
                  </a:lnTo>
                  <a:lnTo>
                    <a:pt x="1297432" y="924305"/>
                  </a:lnTo>
                  <a:lnTo>
                    <a:pt x="1325372" y="968501"/>
                  </a:lnTo>
                  <a:lnTo>
                    <a:pt x="1351280" y="1012825"/>
                  </a:lnTo>
                  <a:lnTo>
                    <a:pt x="1377188" y="1053845"/>
                  </a:lnTo>
                  <a:lnTo>
                    <a:pt x="1405127" y="1088516"/>
                  </a:lnTo>
                  <a:lnTo>
                    <a:pt x="1436751" y="1113663"/>
                  </a:lnTo>
                  <a:lnTo>
                    <a:pt x="1442085" y="1129283"/>
                  </a:lnTo>
                  <a:lnTo>
                    <a:pt x="1453896" y="1123188"/>
                  </a:lnTo>
                  <a:lnTo>
                    <a:pt x="1465707" y="1102867"/>
                  </a:lnTo>
                  <a:lnTo>
                    <a:pt x="1471040" y="1075181"/>
                  </a:lnTo>
                  <a:lnTo>
                    <a:pt x="1460373" y="1033144"/>
                  </a:lnTo>
                  <a:lnTo>
                    <a:pt x="1434973" y="996568"/>
                  </a:lnTo>
                  <a:lnTo>
                    <a:pt x="1404493" y="961897"/>
                  </a:lnTo>
                  <a:lnTo>
                    <a:pt x="1379093" y="925321"/>
                  </a:lnTo>
                  <a:lnTo>
                    <a:pt x="1368425" y="883284"/>
                  </a:lnTo>
                  <a:lnTo>
                    <a:pt x="1379093" y="883919"/>
                  </a:lnTo>
                  <a:lnTo>
                    <a:pt x="1402588" y="888110"/>
                  </a:lnTo>
                  <a:lnTo>
                    <a:pt x="1426083" y="899413"/>
                  </a:lnTo>
                  <a:lnTo>
                    <a:pt x="1436751" y="921638"/>
                  </a:lnTo>
                  <a:lnTo>
                    <a:pt x="1470660" y="948689"/>
                  </a:lnTo>
                  <a:lnTo>
                    <a:pt x="1494789" y="981201"/>
                  </a:lnTo>
                  <a:lnTo>
                    <a:pt x="1515618" y="1015618"/>
                  </a:lnTo>
                  <a:lnTo>
                    <a:pt x="1539748" y="1048130"/>
                  </a:lnTo>
                  <a:lnTo>
                    <a:pt x="1573657" y="1075181"/>
                  </a:lnTo>
                  <a:lnTo>
                    <a:pt x="1578990" y="1085468"/>
                  </a:lnTo>
                  <a:lnTo>
                    <a:pt x="1590675" y="1070482"/>
                  </a:lnTo>
                  <a:lnTo>
                    <a:pt x="1602486" y="1048257"/>
                  </a:lnTo>
                  <a:lnTo>
                    <a:pt x="1607820" y="1036827"/>
                  </a:lnTo>
                  <a:lnTo>
                    <a:pt x="1583817" y="994790"/>
                  </a:lnTo>
                  <a:lnTo>
                    <a:pt x="1554734" y="958214"/>
                  </a:lnTo>
                  <a:lnTo>
                    <a:pt x="1524127" y="923416"/>
                  </a:lnTo>
                  <a:lnTo>
                    <a:pt x="1495044" y="886840"/>
                  </a:lnTo>
                  <a:lnTo>
                    <a:pt x="1471040" y="844803"/>
                  </a:lnTo>
                  <a:lnTo>
                    <a:pt x="1573657" y="844803"/>
                  </a:lnTo>
                  <a:lnTo>
                    <a:pt x="1611122" y="871601"/>
                  </a:lnTo>
                  <a:lnTo>
                    <a:pt x="1674622" y="930528"/>
                  </a:lnTo>
                  <a:lnTo>
                    <a:pt x="1707261" y="951738"/>
                  </a:lnTo>
                  <a:lnTo>
                    <a:pt x="1744726" y="959992"/>
                  </a:lnTo>
                  <a:lnTo>
                    <a:pt x="1759077" y="953388"/>
                  </a:lnTo>
                  <a:lnTo>
                    <a:pt x="1757552" y="935989"/>
                  </a:lnTo>
                  <a:lnTo>
                    <a:pt x="1749552" y="911478"/>
                  </a:lnTo>
                  <a:lnTo>
                    <a:pt x="1744726" y="883284"/>
                  </a:lnTo>
                  <a:lnTo>
                    <a:pt x="1539494" y="767968"/>
                  </a:lnTo>
                  <a:lnTo>
                    <a:pt x="1492377" y="671956"/>
                  </a:lnTo>
                  <a:lnTo>
                    <a:pt x="1476883" y="627633"/>
                  </a:lnTo>
                  <a:lnTo>
                    <a:pt x="1471040" y="576071"/>
                  </a:lnTo>
                  <a:lnTo>
                    <a:pt x="1476883" y="553846"/>
                  </a:lnTo>
                  <a:lnTo>
                    <a:pt x="1492377" y="542416"/>
                  </a:lnTo>
                  <a:lnTo>
                    <a:pt x="1514348" y="538226"/>
                  </a:lnTo>
                  <a:lnTo>
                    <a:pt x="1539494" y="537590"/>
                  </a:lnTo>
                  <a:lnTo>
                    <a:pt x="1607820" y="614426"/>
                  </a:lnTo>
                  <a:lnTo>
                    <a:pt x="1641729" y="583691"/>
                  </a:lnTo>
                  <a:lnTo>
                    <a:pt x="1665859" y="543813"/>
                  </a:lnTo>
                  <a:lnTo>
                    <a:pt x="1686687" y="503808"/>
                  </a:lnTo>
                  <a:lnTo>
                    <a:pt x="1710817" y="473075"/>
                  </a:lnTo>
                  <a:lnTo>
                    <a:pt x="1744726" y="460755"/>
                  </a:lnTo>
                  <a:lnTo>
                    <a:pt x="1769110" y="454025"/>
                  </a:lnTo>
                  <a:lnTo>
                    <a:pt x="1799971" y="471169"/>
                  </a:lnTo>
                  <a:lnTo>
                    <a:pt x="1835785" y="499490"/>
                  </a:lnTo>
                  <a:lnTo>
                    <a:pt x="1875027" y="525906"/>
                  </a:lnTo>
                  <a:lnTo>
                    <a:pt x="1915795" y="537590"/>
                  </a:lnTo>
                  <a:lnTo>
                    <a:pt x="1941449" y="519556"/>
                  </a:lnTo>
                  <a:lnTo>
                    <a:pt x="1992757" y="440435"/>
                  </a:lnTo>
                  <a:lnTo>
                    <a:pt x="2018411" y="422401"/>
                  </a:lnTo>
                  <a:lnTo>
                    <a:pt x="2062988" y="426719"/>
                  </a:lnTo>
                  <a:lnTo>
                    <a:pt x="2112518" y="438403"/>
                  </a:lnTo>
                  <a:lnTo>
                    <a:pt x="2163699" y="455548"/>
                  </a:lnTo>
                  <a:lnTo>
                    <a:pt x="2213229" y="476503"/>
                  </a:lnTo>
                  <a:lnTo>
                    <a:pt x="2257806" y="499236"/>
                  </a:lnTo>
                  <a:lnTo>
                    <a:pt x="2289429" y="521969"/>
                  </a:lnTo>
                  <a:lnTo>
                    <a:pt x="2330577" y="537590"/>
                  </a:lnTo>
                  <a:lnTo>
                    <a:pt x="2378075" y="553211"/>
                  </a:lnTo>
                  <a:lnTo>
                    <a:pt x="2428875" y="576071"/>
                  </a:lnTo>
                  <a:lnTo>
                    <a:pt x="2434209" y="547242"/>
                  </a:lnTo>
                  <a:lnTo>
                    <a:pt x="2457831" y="489584"/>
                  </a:lnTo>
                  <a:lnTo>
                    <a:pt x="2463165" y="460755"/>
                  </a:lnTo>
                  <a:lnTo>
                    <a:pt x="2458339" y="409193"/>
                  </a:lnTo>
                  <a:lnTo>
                    <a:pt x="2450338" y="364743"/>
                  </a:lnTo>
                  <a:lnTo>
                    <a:pt x="2448687" y="320420"/>
                  </a:lnTo>
                  <a:lnTo>
                    <a:pt x="2463165" y="268858"/>
                  </a:lnTo>
                  <a:lnTo>
                    <a:pt x="2494153" y="251459"/>
                  </a:lnTo>
                  <a:lnTo>
                    <a:pt x="2531491" y="244855"/>
                  </a:lnTo>
                  <a:lnTo>
                    <a:pt x="2568956" y="231012"/>
                  </a:lnTo>
                  <a:lnTo>
                    <a:pt x="2599944" y="192023"/>
                  </a:lnTo>
                  <a:lnTo>
                    <a:pt x="2599944" y="76834"/>
                  </a:lnTo>
                  <a:lnTo>
                    <a:pt x="2568956" y="32384"/>
                  </a:lnTo>
                  <a:lnTo>
                    <a:pt x="2531491" y="9651"/>
                  </a:lnTo>
                  <a:lnTo>
                    <a:pt x="2494153" y="1142"/>
                  </a:lnTo>
                  <a:lnTo>
                    <a:pt x="2463165" y="0"/>
                  </a:lnTo>
                  <a:close/>
                </a:path>
              </a:pathLst>
            </a:custGeom>
            <a:solidFill>
              <a:srgbClr val="D0D9EB">
                <a:alpha val="4313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456931" y="5362956"/>
              <a:ext cx="1645920" cy="1232916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7452105" y="5358193"/>
              <a:ext cx="1655445" cy="1242695"/>
            </a:xfrm>
            <a:custGeom>
              <a:avLst/>
              <a:gdLst/>
              <a:ahLst/>
              <a:cxnLst/>
              <a:rect l="l" t="t" r="r" b="b"/>
              <a:pathLst>
                <a:path w="1655445" h="1242695">
                  <a:moveTo>
                    <a:pt x="0" y="1242441"/>
                  </a:moveTo>
                  <a:lnTo>
                    <a:pt x="1655445" y="1242441"/>
                  </a:lnTo>
                  <a:lnTo>
                    <a:pt x="1655445" y="0"/>
                  </a:lnTo>
                  <a:lnTo>
                    <a:pt x="0" y="0"/>
                  </a:lnTo>
                  <a:lnTo>
                    <a:pt x="0" y="1242441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699759" y="4005072"/>
              <a:ext cx="1645919" cy="1234439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5694933" y="4000245"/>
              <a:ext cx="1655445" cy="1243965"/>
            </a:xfrm>
            <a:custGeom>
              <a:avLst/>
              <a:gdLst/>
              <a:ahLst/>
              <a:cxnLst/>
              <a:rect l="l" t="t" r="r" b="b"/>
              <a:pathLst>
                <a:path w="1655445" h="1243964">
                  <a:moveTo>
                    <a:pt x="0" y="1243964"/>
                  </a:moveTo>
                  <a:lnTo>
                    <a:pt x="1655444" y="1243964"/>
                  </a:lnTo>
                  <a:lnTo>
                    <a:pt x="1655444" y="0"/>
                  </a:lnTo>
                  <a:lnTo>
                    <a:pt x="0" y="0"/>
                  </a:lnTo>
                  <a:lnTo>
                    <a:pt x="0" y="1243964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456931" y="4015739"/>
              <a:ext cx="1645920" cy="1234440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7452105" y="4010914"/>
              <a:ext cx="1655445" cy="1243965"/>
            </a:xfrm>
            <a:custGeom>
              <a:avLst/>
              <a:gdLst/>
              <a:ahLst/>
              <a:cxnLst/>
              <a:rect l="l" t="t" r="r" b="b"/>
              <a:pathLst>
                <a:path w="1655445" h="1243964">
                  <a:moveTo>
                    <a:pt x="0" y="1243965"/>
                  </a:moveTo>
                  <a:lnTo>
                    <a:pt x="1655445" y="1243965"/>
                  </a:lnTo>
                  <a:lnTo>
                    <a:pt x="1655445" y="0"/>
                  </a:lnTo>
                  <a:lnTo>
                    <a:pt x="0" y="0"/>
                  </a:lnTo>
                  <a:lnTo>
                    <a:pt x="0" y="1243965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00100" y="2058924"/>
              <a:ext cx="1644395" cy="1232915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795337" y="2054098"/>
              <a:ext cx="1654175" cy="1242695"/>
            </a:xfrm>
            <a:custGeom>
              <a:avLst/>
              <a:gdLst/>
              <a:ahLst/>
              <a:cxnLst/>
              <a:rect l="l" t="t" r="r" b="b"/>
              <a:pathLst>
                <a:path w="1654175" h="1242695">
                  <a:moveTo>
                    <a:pt x="0" y="1242440"/>
                  </a:moveTo>
                  <a:lnTo>
                    <a:pt x="1653920" y="1242440"/>
                  </a:lnTo>
                  <a:lnTo>
                    <a:pt x="1653920" y="0"/>
                  </a:lnTo>
                  <a:lnTo>
                    <a:pt x="0" y="0"/>
                  </a:lnTo>
                  <a:lnTo>
                    <a:pt x="0" y="1242440"/>
                  </a:lnTo>
                  <a:close/>
                </a:path>
              </a:pathLst>
            </a:custGeom>
            <a:ln w="952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81812" y="4264151"/>
              <a:ext cx="1644395" cy="1232916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777049" y="4259326"/>
              <a:ext cx="1654175" cy="1242695"/>
            </a:xfrm>
            <a:custGeom>
              <a:avLst/>
              <a:gdLst/>
              <a:ahLst/>
              <a:cxnLst/>
              <a:rect l="l" t="t" r="r" b="b"/>
              <a:pathLst>
                <a:path w="1654175" h="1242695">
                  <a:moveTo>
                    <a:pt x="0" y="1242441"/>
                  </a:moveTo>
                  <a:lnTo>
                    <a:pt x="1653920" y="1242441"/>
                  </a:lnTo>
                  <a:lnTo>
                    <a:pt x="1653920" y="0"/>
                  </a:lnTo>
                  <a:lnTo>
                    <a:pt x="0" y="0"/>
                  </a:lnTo>
                  <a:lnTo>
                    <a:pt x="0" y="1242441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625583" y="2910840"/>
              <a:ext cx="1927860" cy="1321308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9620757" y="2906013"/>
              <a:ext cx="1937385" cy="1330960"/>
            </a:xfrm>
            <a:custGeom>
              <a:avLst/>
              <a:gdLst/>
              <a:ahLst/>
              <a:cxnLst/>
              <a:rect l="l" t="t" r="r" b="b"/>
              <a:pathLst>
                <a:path w="1937384" h="1330960">
                  <a:moveTo>
                    <a:pt x="0" y="1330833"/>
                  </a:moveTo>
                  <a:lnTo>
                    <a:pt x="1937384" y="1330833"/>
                  </a:lnTo>
                  <a:lnTo>
                    <a:pt x="1937384" y="0"/>
                  </a:lnTo>
                  <a:lnTo>
                    <a:pt x="0" y="0"/>
                  </a:lnTo>
                  <a:lnTo>
                    <a:pt x="0" y="1330833"/>
                  </a:lnTo>
                  <a:close/>
                </a:path>
              </a:pathLst>
            </a:custGeom>
            <a:ln w="952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643871" y="1612392"/>
              <a:ext cx="1929383" cy="1208531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9639045" y="1607566"/>
              <a:ext cx="1939289" cy="1218565"/>
            </a:xfrm>
            <a:custGeom>
              <a:avLst/>
              <a:gdLst/>
              <a:ahLst/>
              <a:cxnLst/>
              <a:rect l="l" t="t" r="r" b="b"/>
              <a:pathLst>
                <a:path w="1939290" h="1218564">
                  <a:moveTo>
                    <a:pt x="0" y="1218056"/>
                  </a:moveTo>
                  <a:lnTo>
                    <a:pt x="1938908" y="1218056"/>
                  </a:lnTo>
                  <a:lnTo>
                    <a:pt x="1938908" y="0"/>
                  </a:lnTo>
                  <a:lnTo>
                    <a:pt x="0" y="0"/>
                  </a:lnTo>
                  <a:lnTo>
                    <a:pt x="0" y="1218056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5812282" y="5461203"/>
            <a:ext cx="1412240" cy="5727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155"/>
              </a:lnSpc>
              <a:spcBef>
                <a:spcPts val="100"/>
              </a:spcBef>
            </a:pPr>
            <a:r>
              <a:rPr sz="1800" spc="-185" dirty="0">
                <a:solidFill>
                  <a:srgbClr val="FFFFFF"/>
                </a:solidFill>
                <a:latin typeface="Microsoft Sans Serif"/>
                <a:cs typeface="Microsoft Sans Serif"/>
              </a:rPr>
              <a:t>AGRYLIA</a:t>
            </a:r>
            <a:r>
              <a:rPr sz="1800" spc="-22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800" spc="-155" dirty="0">
                <a:solidFill>
                  <a:srgbClr val="FFFFFF"/>
                </a:solidFill>
                <a:latin typeface="Microsoft Sans Serif"/>
                <a:cs typeface="Microsoft Sans Serif"/>
              </a:rPr>
              <a:t>BAKA</a:t>
            </a:r>
            <a:endParaRPr sz="1800">
              <a:latin typeface="Microsoft Sans Serif"/>
              <a:cs typeface="Microsoft Sans Serif"/>
            </a:endParaRPr>
          </a:p>
          <a:p>
            <a:pPr marL="638810">
              <a:lnSpc>
                <a:spcPts val="2155"/>
              </a:lnSpc>
            </a:pPr>
            <a:r>
              <a:rPr sz="1800" b="1" spc="-114" dirty="0">
                <a:solidFill>
                  <a:srgbClr val="FFFFFF"/>
                </a:solidFill>
                <a:latin typeface="Arial"/>
                <a:cs typeface="Arial"/>
              </a:rPr>
              <a:t>4,9</a:t>
            </a:r>
            <a:r>
              <a:rPr sz="1800" b="1" spc="-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75" dirty="0">
                <a:solidFill>
                  <a:srgbClr val="FFFFFF"/>
                </a:solidFill>
                <a:latin typeface="Arial"/>
                <a:cs typeface="Arial"/>
              </a:rPr>
              <a:t>KWp</a:t>
            </a:r>
            <a:endParaRPr sz="18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246428" y="3414521"/>
            <a:ext cx="1160780" cy="5727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155"/>
              </a:lnSpc>
              <a:spcBef>
                <a:spcPts val="100"/>
              </a:spcBef>
            </a:pPr>
            <a:r>
              <a:rPr sz="1800" spc="-204" dirty="0">
                <a:solidFill>
                  <a:srgbClr val="FFFFFF"/>
                </a:solidFill>
                <a:latin typeface="Microsoft Sans Serif"/>
                <a:cs typeface="Microsoft Sans Serif"/>
              </a:rPr>
              <a:t>KOURTESI</a:t>
            </a:r>
            <a:r>
              <a:rPr sz="1800" spc="-15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II</a:t>
            </a:r>
            <a:endParaRPr sz="1800">
              <a:latin typeface="Microsoft Sans Serif"/>
              <a:cs typeface="Microsoft Sans Serif"/>
            </a:endParaRPr>
          </a:p>
          <a:p>
            <a:pPr marL="387350">
              <a:lnSpc>
                <a:spcPts val="2155"/>
              </a:lnSpc>
            </a:pPr>
            <a:r>
              <a:rPr sz="1800" b="1" spc="-114" dirty="0">
                <a:solidFill>
                  <a:srgbClr val="FFFFFF"/>
                </a:solidFill>
                <a:latin typeface="Arial"/>
                <a:cs typeface="Arial"/>
              </a:rPr>
              <a:t>4,9</a:t>
            </a:r>
            <a:r>
              <a:rPr sz="1800" b="1" spc="-2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70" dirty="0">
                <a:solidFill>
                  <a:srgbClr val="FFFFFF"/>
                </a:solidFill>
                <a:latin typeface="Arial"/>
                <a:cs typeface="Arial"/>
              </a:rPr>
              <a:t>KWp</a:t>
            </a:r>
            <a:endParaRPr sz="18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783451" y="931545"/>
            <a:ext cx="155702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140" dirty="0">
                <a:solidFill>
                  <a:srgbClr val="FFFFFF"/>
                </a:solidFill>
                <a:latin typeface="Arial"/>
                <a:cs typeface="Arial"/>
              </a:rPr>
              <a:t>IMPIANTI</a:t>
            </a:r>
            <a:r>
              <a:rPr sz="1400" b="1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125" dirty="0">
                <a:solidFill>
                  <a:srgbClr val="FFFFFF"/>
                </a:solidFill>
                <a:latin typeface="Arial"/>
                <a:cs typeface="Arial"/>
              </a:rPr>
              <a:t>COSTRUITI:</a:t>
            </a:r>
            <a:endParaRPr sz="1400">
              <a:latin typeface="Arial"/>
              <a:cs typeface="Arial"/>
            </a:endParaRPr>
          </a:p>
        </p:txBody>
      </p:sp>
      <p:graphicFrame>
        <p:nvGraphicFramePr>
          <p:cNvPr id="26" name="object 26"/>
          <p:cNvGraphicFramePr>
            <a:graphicFrameLocks noGrp="1"/>
          </p:cNvGraphicFramePr>
          <p:nvPr/>
        </p:nvGraphicFramePr>
        <p:xfrm>
          <a:off x="6328283" y="1184275"/>
          <a:ext cx="2672714" cy="25152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27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55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49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755">
                <a:tc>
                  <a:txBody>
                    <a:bodyPr/>
                    <a:lstStyle/>
                    <a:p>
                      <a:pPr marL="53975">
                        <a:lnSpc>
                          <a:spcPts val="1664"/>
                        </a:lnSpc>
                        <a:spcBef>
                          <a:spcPts val="800"/>
                        </a:spcBef>
                      </a:pPr>
                      <a:r>
                        <a:rPr sz="1400" spc="-12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Kourtesi</a:t>
                      </a:r>
                      <a:r>
                        <a:rPr sz="1400" spc="-11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400" spc="-25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II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0160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664"/>
                        </a:lnSpc>
                        <a:spcBef>
                          <a:spcPts val="800"/>
                        </a:spcBef>
                      </a:pPr>
                      <a:r>
                        <a:rPr sz="1400" spc="-10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4,79</a:t>
                      </a:r>
                      <a:r>
                        <a:rPr sz="1400" spc="-185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400" spc="-25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MWp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0160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6535">
                <a:tc>
                  <a:txBody>
                    <a:bodyPr/>
                    <a:lstStyle/>
                    <a:p>
                      <a:pPr marL="53975">
                        <a:lnSpc>
                          <a:spcPts val="1605"/>
                        </a:lnSpc>
                      </a:pPr>
                      <a:r>
                        <a:rPr sz="1400" spc="-114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Agrylia</a:t>
                      </a:r>
                      <a:r>
                        <a:rPr sz="1400" spc="-12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400" spc="-2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Baka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605"/>
                        </a:lnSpc>
                      </a:pPr>
                      <a:r>
                        <a:rPr sz="1400" spc="-10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4,89</a:t>
                      </a:r>
                      <a:r>
                        <a:rPr sz="1400" spc="-185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400" spc="-25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MWp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2725">
                <a:tc>
                  <a:txBody>
                    <a:bodyPr/>
                    <a:lstStyle/>
                    <a:p>
                      <a:pPr marL="53975">
                        <a:lnSpc>
                          <a:spcPts val="1580"/>
                        </a:lnSpc>
                      </a:pPr>
                      <a:r>
                        <a:rPr sz="1400" spc="-12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Avdira</a:t>
                      </a:r>
                      <a:r>
                        <a:rPr sz="1400" spc="-145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400" spc="-1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Pezoula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580"/>
                        </a:lnSpc>
                      </a:pPr>
                      <a:r>
                        <a:rPr sz="1400" spc="-10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2,80</a:t>
                      </a:r>
                      <a:r>
                        <a:rPr sz="1400" spc="-185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400" spc="-25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MWp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2725">
                <a:tc>
                  <a:txBody>
                    <a:bodyPr/>
                    <a:lstStyle/>
                    <a:p>
                      <a:pPr marL="53975">
                        <a:lnSpc>
                          <a:spcPts val="1575"/>
                        </a:lnSpc>
                      </a:pPr>
                      <a:r>
                        <a:rPr sz="1400" spc="-1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Iasmos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575"/>
                        </a:lnSpc>
                      </a:pPr>
                      <a:r>
                        <a:rPr sz="1400" spc="-10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2,72</a:t>
                      </a:r>
                      <a:r>
                        <a:rPr sz="1400" spc="-185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400" spc="-25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MWp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2725">
                <a:tc>
                  <a:txBody>
                    <a:bodyPr/>
                    <a:lstStyle/>
                    <a:p>
                      <a:pPr marL="53975">
                        <a:lnSpc>
                          <a:spcPts val="1580"/>
                        </a:lnSpc>
                      </a:pPr>
                      <a:r>
                        <a:rPr sz="1400" spc="-1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Sounio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580"/>
                        </a:lnSpc>
                      </a:pPr>
                      <a:r>
                        <a:rPr sz="1400" spc="-10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1,63</a:t>
                      </a:r>
                      <a:r>
                        <a:rPr sz="1400" spc="-185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400" spc="-25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MWp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2725">
                <a:tc>
                  <a:txBody>
                    <a:bodyPr/>
                    <a:lstStyle/>
                    <a:p>
                      <a:pPr marL="53975">
                        <a:lnSpc>
                          <a:spcPts val="1580"/>
                        </a:lnSpc>
                      </a:pPr>
                      <a:r>
                        <a:rPr sz="1400" spc="-1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Karydia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580"/>
                        </a:lnSpc>
                      </a:pPr>
                      <a:r>
                        <a:rPr sz="1400" spc="-10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3,07</a:t>
                      </a:r>
                      <a:r>
                        <a:rPr sz="1400" spc="-185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400" spc="-25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MWp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2725">
                <a:tc>
                  <a:txBody>
                    <a:bodyPr/>
                    <a:lstStyle/>
                    <a:p>
                      <a:pPr marL="53975">
                        <a:lnSpc>
                          <a:spcPts val="1580"/>
                        </a:lnSpc>
                      </a:pPr>
                      <a:r>
                        <a:rPr sz="1400" spc="-1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Helios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580"/>
                        </a:lnSpc>
                      </a:pPr>
                      <a:r>
                        <a:rPr sz="1400" spc="-10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5,97</a:t>
                      </a:r>
                      <a:r>
                        <a:rPr sz="1400" spc="-185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400" spc="-25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MWp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53975">
                        <a:lnSpc>
                          <a:spcPts val="1580"/>
                        </a:lnSpc>
                      </a:pPr>
                      <a:r>
                        <a:rPr sz="1400" spc="-12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Polisitos</a:t>
                      </a:r>
                      <a:r>
                        <a:rPr sz="1400" spc="-8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400" spc="-5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I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580"/>
                        </a:lnSpc>
                      </a:pPr>
                      <a:r>
                        <a:rPr sz="1400" spc="-10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3,79</a:t>
                      </a:r>
                      <a:r>
                        <a:rPr sz="1400" spc="-185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400" spc="-25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MWp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2725">
                <a:tc>
                  <a:txBody>
                    <a:bodyPr/>
                    <a:lstStyle/>
                    <a:p>
                      <a:pPr marL="53975">
                        <a:lnSpc>
                          <a:spcPts val="1580"/>
                        </a:lnSpc>
                      </a:pPr>
                      <a:r>
                        <a:rPr sz="1400" spc="-12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Polisitos</a:t>
                      </a:r>
                      <a:r>
                        <a:rPr sz="1400" spc="-8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400" spc="-25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II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580"/>
                        </a:lnSpc>
                      </a:pPr>
                      <a:r>
                        <a:rPr sz="1400" spc="-10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1,63</a:t>
                      </a:r>
                      <a:r>
                        <a:rPr sz="1400" spc="-185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400" spc="-25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MWp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7010">
                <a:tc>
                  <a:txBody>
                    <a:bodyPr/>
                    <a:lstStyle/>
                    <a:p>
                      <a:pPr marL="53975">
                        <a:lnSpc>
                          <a:spcPts val="1530"/>
                        </a:lnSpc>
                      </a:pPr>
                      <a:r>
                        <a:rPr sz="1400" spc="-1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Herodassos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530"/>
                        </a:lnSpc>
                      </a:pPr>
                      <a:r>
                        <a:rPr sz="1400" spc="-10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4,00</a:t>
                      </a:r>
                      <a:r>
                        <a:rPr sz="1400" spc="-185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400" spc="-25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MWp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1295">
                <a:tc>
                  <a:txBody>
                    <a:bodyPr/>
                    <a:lstStyle/>
                    <a:p>
                      <a:pPr marL="53975">
                        <a:lnSpc>
                          <a:spcPts val="1485"/>
                        </a:lnSpc>
                      </a:pPr>
                      <a:r>
                        <a:rPr sz="1400" spc="-1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Pezouliotika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485"/>
                        </a:lnSpc>
                      </a:pPr>
                      <a:r>
                        <a:rPr sz="1400" spc="-10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3,50</a:t>
                      </a:r>
                      <a:r>
                        <a:rPr sz="1400" spc="-185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400" spc="-25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MWp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pSp>
        <p:nvGrpSpPr>
          <p:cNvPr id="27" name="object 27"/>
          <p:cNvGrpSpPr/>
          <p:nvPr/>
        </p:nvGrpSpPr>
        <p:grpSpPr>
          <a:xfrm>
            <a:off x="1" y="39535"/>
            <a:ext cx="11563350" cy="5953125"/>
            <a:chOff x="1" y="39535"/>
            <a:chExt cx="11563350" cy="5953125"/>
          </a:xfrm>
        </p:grpSpPr>
        <p:pic>
          <p:nvPicPr>
            <p:cNvPr id="28" name="object 2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643872" y="283464"/>
              <a:ext cx="1909572" cy="1229867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9639046" y="278637"/>
              <a:ext cx="1919605" cy="1239520"/>
            </a:xfrm>
            <a:custGeom>
              <a:avLst/>
              <a:gdLst/>
              <a:ahLst/>
              <a:cxnLst/>
              <a:rect l="l" t="t" r="r" b="b"/>
              <a:pathLst>
                <a:path w="1919604" h="1239520">
                  <a:moveTo>
                    <a:pt x="0" y="1239393"/>
                  </a:moveTo>
                  <a:lnTo>
                    <a:pt x="1919097" y="1239393"/>
                  </a:lnTo>
                  <a:lnTo>
                    <a:pt x="1919097" y="0"/>
                  </a:lnTo>
                  <a:lnTo>
                    <a:pt x="0" y="0"/>
                  </a:lnTo>
                  <a:lnTo>
                    <a:pt x="0" y="1239393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2874264" y="2008631"/>
              <a:ext cx="2205355" cy="3983990"/>
            </a:xfrm>
            <a:custGeom>
              <a:avLst/>
              <a:gdLst/>
              <a:ahLst/>
              <a:cxnLst/>
              <a:rect l="l" t="t" r="r" b="b"/>
              <a:pathLst>
                <a:path w="2205354" h="3983990">
                  <a:moveTo>
                    <a:pt x="1054608" y="2067306"/>
                  </a:moveTo>
                  <a:lnTo>
                    <a:pt x="1052449" y="2018030"/>
                  </a:lnTo>
                  <a:lnTo>
                    <a:pt x="1046099" y="1969897"/>
                  </a:lnTo>
                  <a:lnTo>
                    <a:pt x="1035812" y="1923288"/>
                  </a:lnTo>
                  <a:lnTo>
                    <a:pt x="1021588" y="1878203"/>
                  </a:lnTo>
                  <a:lnTo>
                    <a:pt x="1003808" y="1835023"/>
                  </a:lnTo>
                  <a:lnTo>
                    <a:pt x="982599" y="1793875"/>
                  </a:lnTo>
                  <a:lnTo>
                    <a:pt x="958088" y="1754886"/>
                  </a:lnTo>
                  <a:lnTo>
                    <a:pt x="930529" y="1718183"/>
                  </a:lnTo>
                  <a:lnTo>
                    <a:pt x="900176" y="1684147"/>
                  </a:lnTo>
                  <a:lnTo>
                    <a:pt x="867029" y="1652905"/>
                  </a:lnTo>
                  <a:lnTo>
                    <a:pt x="831342" y="1624584"/>
                  </a:lnTo>
                  <a:lnTo>
                    <a:pt x="793369" y="1599438"/>
                  </a:lnTo>
                  <a:lnTo>
                    <a:pt x="753364" y="1577721"/>
                  </a:lnTo>
                  <a:lnTo>
                    <a:pt x="711327" y="1559433"/>
                  </a:lnTo>
                  <a:lnTo>
                    <a:pt x="667512" y="1544828"/>
                  </a:lnTo>
                  <a:lnTo>
                    <a:pt x="622046" y="1534299"/>
                  </a:lnTo>
                  <a:lnTo>
                    <a:pt x="575310" y="1527683"/>
                  </a:lnTo>
                  <a:lnTo>
                    <a:pt x="527304" y="1525524"/>
                  </a:lnTo>
                  <a:lnTo>
                    <a:pt x="479298" y="1527683"/>
                  </a:lnTo>
                  <a:lnTo>
                    <a:pt x="432562" y="1534299"/>
                  </a:lnTo>
                  <a:lnTo>
                    <a:pt x="387096" y="1544828"/>
                  </a:lnTo>
                  <a:lnTo>
                    <a:pt x="343281" y="1559433"/>
                  </a:lnTo>
                  <a:lnTo>
                    <a:pt x="301244" y="1577721"/>
                  </a:lnTo>
                  <a:lnTo>
                    <a:pt x="261112" y="1599438"/>
                  </a:lnTo>
                  <a:lnTo>
                    <a:pt x="223139" y="1624584"/>
                  </a:lnTo>
                  <a:lnTo>
                    <a:pt x="187579" y="1652905"/>
                  </a:lnTo>
                  <a:lnTo>
                    <a:pt x="154432" y="1684147"/>
                  </a:lnTo>
                  <a:lnTo>
                    <a:pt x="123952" y="1718183"/>
                  </a:lnTo>
                  <a:lnTo>
                    <a:pt x="96520" y="1754886"/>
                  </a:lnTo>
                  <a:lnTo>
                    <a:pt x="72009" y="1793875"/>
                  </a:lnTo>
                  <a:lnTo>
                    <a:pt x="50800" y="1835023"/>
                  </a:lnTo>
                  <a:lnTo>
                    <a:pt x="33020" y="1878203"/>
                  </a:lnTo>
                  <a:lnTo>
                    <a:pt x="18796" y="1923288"/>
                  </a:lnTo>
                  <a:lnTo>
                    <a:pt x="8509" y="1969897"/>
                  </a:lnTo>
                  <a:lnTo>
                    <a:pt x="2159" y="2018030"/>
                  </a:lnTo>
                  <a:lnTo>
                    <a:pt x="0" y="2067306"/>
                  </a:lnTo>
                  <a:lnTo>
                    <a:pt x="2159" y="2116582"/>
                  </a:lnTo>
                  <a:lnTo>
                    <a:pt x="8509" y="2164715"/>
                  </a:lnTo>
                  <a:lnTo>
                    <a:pt x="18796" y="2211324"/>
                  </a:lnTo>
                  <a:lnTo>
                    <a:pt x="33020" y="2256409"/>
                  </a:lnTo>
                  <a:lnTo>
                    <a:pt x="50800" y="2299589"/>
                  </a:lnTo>
                  <a:lnTo>
                    <a:pt x="72009" y="2340737"/>
                  </a:lnTo>
                  <a:lnTo>
                    <a:pt x="96520" y="2379726"/>
                  </a:lnTo>
                  <a:lnTo>
                    <a:pt x="123952" y="2416429"/>
                  </a:lnTo>
                  <a:lnTo>
                    <a:pt x="154432" y="2450338"/>
                  </a:lnTo>
                  <a:lnTo>
                    <a:pt x="187579" y="2481707"/>
                  </a:lnTo>
                  <a:lnTo>
                    <a:pt x="223139" y="2510028"/>
                  </a:lnTo>
                  <a:lnTo>
                    <a:pt x="261112" y="2535174"/>
                  </a:lnTo>
                  <a:lnTo>
                    <a:pt x="301244" y="2556891"/>
                  </a:lnTo>
                  <a:lnTo>
                    <a:pt x="343281" y="2575179"/>
                  </a:lnTo>
                  <a:lnTo>
                    <a:pt x="387096" y="2589784"/>
                  </a:lnTo>
                  <a:lnTo>
                    <a:pt x="432562" y="2600325"/>
                  </a:lnTo>
                  <a:lnTo>
                    <a:pt x="479298" y="2606929"/>
                  </a:lnTo>
                  <a:lnTo>
                    <a:pt x="527304" y="2609088"/>
                  </a:lnTo>
                  <a:lnTo>
                    <a:pt x="575310" y="2606929"/>
                  </a:lnTo>
                  <a:lnTo>
                    <a:pt x="622046" y="2600325"/>
                  </a:lnTo>
                  <a:lnTo>
                    <a:pt x="667512" y="2589784"/>
                  </a:lnTo>
                  <a:lnTo>
                    <a:pt x="711327" y="2575179"/>
                  </a:lnTo>
                  <a:lnTo>
                    <a:pt x="753364" y="2556891"/>
                  </a:lnTo>
                  <a:lnTo>
                    <a:pt x="793369" y="2535174"/>
                  </a:lnTo>
                  <a:lnTo>
                    <a:pt x="831342" y="2510028"/>
                  </a:lnTo>
                  <a:lnTo>
                    <a:pt x="867029" y="2481707"/>
                  </a:lnTo>
                  <a:lnTo>
                    <a:pt x="900176" y="2450338"/>
                  </a:lnTo>
                  <a:lnTo>
                    <a:pt x="930529" y="2416429"/>
                  </a:lnTo>
                  <a:lnTo>
                    <a:pt x="958088" y="2379726"/>
                  </a:lnTo>
                  <a:lnTo>
                    <a:pt x="982599" y="2340737"/>
                  </a:lnTo>
                  <a:lnTo>
                    <a:pt x="1003808" y="2299589"/>
                  </a:lnTo>
                  <a:lnTo>
                    <a:pt x="1021588" y="2256409"/>
                  </a:lnTo>
                  <a:lnTo>
                    <a:pt x="1035812" y="2211324"/>
                  </a:lnTo>
                  <a:lnTo>
                    <a:pt x="1046099" y="2164715"/>
                  </a:lnTo>
                  <a:lnTo>
                    <a:pt x="1052449" y="2116582"/>
                  </a:lnTo>
                  <a:lnTo>
                    <a:pt x="1054608" y="2067306"/>
                  </a:lnTo>
                  <a:close/>
                </a:path>
                <a:path w="2205354" h="3983990">
                  <a:moveTo>
                    <a:pt x="1136904" y="3427476"/>
                  </a:moveTo>
                  <a:lnTo>
                    <a:pt x="1134872" y="3379470"/>
                  </a:lnTo>
                  <a:lnTo>
                    <a:pt x="1128776" y="3332607"/>
                  </a:lnTo>
                  <a:lnTo>
                    <a:pt x="1118997" y="3287014"/>
                  </a:lnTo>
                  <a:lnTo>
                    <a:pt x="1105535" y="3242945"/>
                  </a:lnTo>
                  <a:lnTo>
                    <a:pt x="1088644" y="3200527"/>
                  </a:lnTo>
                  <a:lnTo>
                    <a:pt x="1068451" y="3159887"/>
                  </a:lnTo>
                  <a:lnTo>
                    <a:pt x="1045083" y="3121152"/>
                  </a:lnTo>
                  <a:lnTo>
                    <a:pt x="1018667" y="3084576"/>
                  </a:lnTo>
                  <a:lnTo>
                    <a:pt x="989584" y="3050413"/>
                  </a:lnTo>
                  <a:lnTo>
                    <a:pt x="957707" y="3018536"/>
                  </a:lnTo>
                  <a:lnTo>
                    <a:pt x="923544" y="2989453"/>
                  </a:lnTo>
                  <a:lnTo>
                    <a:pt x="886968" y="2963037"/>
                  </a:lnTo>
                  <a:lnTo>
                    <a:pt x="848233" y="2939669"/>
                  </a:lnTo>
                  <a:lnTo>
                    <a:pt x="807593" y="2919476"/>
                  </a:lnTo>
                  <a:lnTo>
                    <a:pt x="765175" y="2902585"/>
                  </a:lnTo>
                  <a:lnTo>
                    <a:pt x="721106" y="2889123"/>
                  </a:lnTo>
                  <a:lnTo>
                    <a:pt x="675513" y="2879217"/>
                  </a:lnTo>
                  <a:lnTo>
                    <a:pt x="628650" y="2873248"/>
                  </a:lnTo>
                  <a:lnTo>
                    <a:pt x="580644" y="2871216"/>
                  </a:lnTo>
                  <a:lnTo>
                    <a:pt x="532638" y="2873248"/>
                  </a:lnTo>
                  <a:lnTo>
                    <a:pt x="485775" y="2879217"/>
                  </a:lnTo>
                  <a:lnTo>
                    <a:pt x="440182" y="2889123"/>
                  </a:lnTo>
                  <a:lnTo>
                    <a:pt x="396113" y="2902585"/>
                  </a:lnTo>
                  <a:lnTo>
                    <a:pt x="353695" y="2919476"/>
                  </a:lnTo>
                  <a:lnTo>
                    <a:pt x="313055" y="2939669"/>
                  </a:lnTo>
                  <a:lnTo>
                    <a:pt x="274320" y="2963037"/>
                  </a:lnTo>
                  <a:lnTo>
                    <a:pt x="237744" y="2989453"/>
                  </a:lnTo>
                  <a:lnTo>
                    <a:pt x="203454" y="3018536"/>
                  </a:lnTo>
                  <a:lnTo>
                    <a:pt x="171704" y="3050413"/>
                  </a:lnTo>
                  <a:lnTo>
                    <a:pt x="142621" y="3084576"/>
                  </a:lnTo>
                  <a:lnTo>
                    <a:pt x="116205" y="3121152"/>
                  </a:lnTo>
                  <a:lnTo>
                    <a:pt x="92837" y="3159887"/>
                  </a:lnTo>
                  <a:lnTo>
                    <a:pt x="72644" y="3200527"/>
                  </a:lnTo>
                  <a:lnTo>
                    <a:pt x="55753" y="3242945"/>
                  </a:lnTo>
                  <a:lnTo>
                    <a:pt x="42291" y="3287014"/>
                  </a:lnTo>
                  <a:lnTo>
                    <a:pt x="32385" y="3332607"/>
                  </a:lnTo>
                  <a:lnTo>
                    <a:pt x="26416" y="3379470"/>
                  </a:lnTo>
                  <a:lnTo>
                    <a:pt x="24384" y="3427476"/>
                  </a:lnTo>
                  <a:lnTo>
                    <a:pt x="26416" y="3475482"/>
                  </a:lnTo>
                  <a:lnTo>
                    <a:pt x="32385" y="3522345"/>
                  </a:lnTo>
                  <a:lnTo>
                    <a:pt x="42291" y="3567938"/>
                  </a:lnTo>
                  <a:lnTo>
                    <a:pt x="55753" y="3611994"/>
                  </a:lnTo>
                  <a:lnTo>
                    <a:pt x="72644" y="3654450"/>
                  </a:lnTo>
                  <a:lnTo>
                    <a:pt x="92837" y="3695115"/>
                  </a:lnTo>
                  <a:lnTo>
                    <a:pt x="116205" y="3733800"/>
                  </a:lnTo>
                  <a:lnTo>
                    <a:pt x="142621" y="3770350"/>
                  </a:lnTo>
                  <a:lnTo>
                    <a:pt x="171704" y="3804602"/>
                  </a:lnTo>
                  <a:lnTo>
                    <a:pt x="203454" y="3836390"/>
                  </a:lnTo>
                  <a:lnTo>
                    <a:pt x="237744" y="3865537"/>
                  </a:lnTo>
                  <a:lnTo>
                    <a:pt x="274320" y="3891877"/>
                  </a:lnTo>
                  <a:lnTo>
                    <a:pt x="313055" y="3915245"/>
                  </a:lnTo>
                  <a:lnTo>
                    <a:pt x="353695" y="3935476"/>
                  </a:lnTo>
                  <a:lnTo>
                    <a:pt x="396113" y="3952405"/>
                  </a:lnTo>
                  <a:lnTo>
                    <a:pt x="440182" y="3965867"/>
                  </a:lnTo>
                  <a:lnTo>
                    <a:pt x="485775" y="3975684"/>
                  </a:lnTo>
                  <a:lnTo>
                    <a:pt x="532638" y="3981704"/>
                  </a:lnTo>
                  <a:lnTo>
                    <a:pt x="580644" y="3983736"/>
                  </a:lnTo>
                  <a:lnTo>
                    <a:pt x="628650" y="3981704"/>
                  </a:lnTo>
                  <a:lnTo>
                    <a:pt x="675513" y="3975684"/>
                  </a:lnTo>
                  <a:lnTo>
                    <a:pt x="721106" y="3965867"/>
                  </a:lnTo>
                  <a:lnTo>
                    <a:pt x="765175" y="3952405"/>
                  </a:lnTo>
                  <a:lnTo>
                    <a:pt x="807593" y="3935476"/>
                  </a:lnTo>
                  <a:lnTo>
                    <a:pt x="848233" y="3915245"/>
                  </a:lnTo>
                  <a:lnTo>
                    <a:pt x="886968" y="3891877"/>
                  </a:lnTo>
                  <a:lnTo>
                    <a:pt x="923544" y="3865537"/>
                  </a:lnTo>
                  <a:lnTo>
                    <a:pt x="957707" y="3836390"/>
                  </a:lnTo>
                  <a:lnTo>
                    <a:pt x="989584" y="3804602"/>
                  </a:lnTo>
                  <a:lnTo>
                    <a:pt x="1018667" y="3770350"/>
                  </a:lnTo>
                  <a:lnTo>
                    <a:pt x="1045083" y="3733800"/>
                  </a:lnTo>
                  <a:lnTo>
                    <a:pt x="1068451" y="3695115"/>
                  </a:lnTo>
                  <a:lnTo>
                    <a:pt x="1088644" y="3654450"/>
                  </a:lnTo>
                  <a:lnTo>
                    <a:pt x="1105535" y="3611994"/>
                  </a:lnTo>
                  <a:lnTo>
                    <a:pt x="1118997" y="3567938"/>
                  </a:lnTo>
                  <a:lnTo>
                    <a:pt x="1128776" y="3522345"/>
                  </a:lnTo>
                  <a:lnTo>
                    <a:pt x="1134872" y="3475482"/>
                  </a:lnTo>
                  <a:lnTo>
                    <a:pt x="1136904" y="3427476"/>
                  </a:lnTo>
                  <a:close/>
                </a:path>
                <a:path w="2205354" h="3983990">
                  <a:moveTo>
                    <a:pt x="1885188" y="2569464"/>
                  </a:moveTo>
                  <a:lnTo>
                    <a:pt x="1882140" y="2520315"/>
                  </a:lnTo>
                  <a:lnTo>
                    <a:pt x="1873250" y="2473071"/>
                  </a:lnTo>
                  <a:lnTo>
                    <a:pt x="1858899" y="2427859"/>
                  </a:lnTo>
                  <a:lnTo>
                    <a:pt x="1839341" y="2385314"/>
                  </a:lnTo>
                  <a:lnTo>
                    <a:pt x="1815211" y="2345690"/>
                  </a:lnTo>
                  <a:lnTo>
                    <a:pt x="1786509" y="2309368"/>
                  </a:lnTo>
                  <a:lnTo>
                    <a:pt x="1753870" y="2276602"/>
                  </a:lnTo>
                  <a:lnTo>
                    <a:pt x="1717675" y="2248027"/>
                  </a:lnTo>
                  <a:lnTo>
                    <a:pt x="1678051" y="2223643"/>
                  </a:lnTo>
                  <a:lnTo>
                    <a:pt x="1635506" y="2204212"/>
                  </a:lnTo>
                  <a:lnTo>
                    <a:pt x="1590548" y="2189734"/>
                  </a:lnTo>
                  <a:lnTo>
                    <a:pt x="1543304" y="2180844"/>
                  </a:lnTo>
                  <a:lnTo>
                    <a:pt x="1494282" y="2177796"/>
                  </a:lnTo>
                  <a:lnTo>
                    <a:pt x="1445260" y="2180844"/>
                  </a:lnTo>
                  <a:lnTo>
                    <a:pt x="1398016" y="2189734"/>
                  </a:lnTo>
                  <a:lnTo>
                    <a:pt x="1352931" y="2204212"/>
                  </a:lnTo>
                  <a:lnTo>
                    <a:pt x="1310513" y="2223643"/>
                  </a:lnTo>
                  <a:lnTo>
                    <a:pt x="1270889" y="2248027"/>
                  </a:lnTo>
                  <a:lnTo>
                    <a:pt x="1234694" y="2276602"/>
                  </a:lnTo>
                  <a:lnTo>
                    <a:pt x="1202055" y="2309368"/>
                  </a:lnTo>
                  <a:lnTo>
                    <a:pt x="1173353" y="2345690"/>
                  </a:lnTo>
                  <a:lnTo>
                    <a:pt x="1149223" y="2385314"/>
                  </a:lnTo>
                  <a:lnTo>
                    <a:pt x="1129665" y="2427859"/>
                  </a:lnTo>
                  <a:lnTo>
                    <a:pt x="1115314" y="2473071"/>
                  </a:lnTo>
                  <a:lnTo>
                    <a:pt x="1106424" y="2520315"/>
                  </a:lnTo>
                  <a:lnTo>
                    <a:pt x="1103376" y="2569464"/>
                  </a:lnTo>
                  <a:lnTo>
                    <a:pt x="1106424" y="2618613"/>
                  </a:lnTo>
                  <a:lnTo>
                    <a:pt x="1115314" y="2665857"/>
                  </a:lnTo>
                  <a:lnTo>
                    <a:pt x="1129665" y="2711069"/>
                  </a:lnTo>
                  <a:lnTo>
                    <a:pt x="1149223" y="2753614"/>
                  </a:lnTo>
                  <a:lnTo>
                    <a:pt x="1173353" y="2793238"/>
                  </a:lnTo>
                  <a:lnTo>
                    <a:pt x="1202055" y="2829560"/>
                  </a:lnTo>
                  <a:lnTo>
                    <a:pt x="1234694" y="2862326"/>
                  </a:lnTo>
                  <a:lnTo>
                    <a:pt x="1270889" y="2890901"/>
                  </a:lnTo>
                  <a:lnTo>
                    <a:pt x="1310513" y="2915285"/>
                  </a:lnTo>
                  <a:lnTo>
                    <a:pt x="1352931" y="2934716"/>
                  </a:lnTo>
                  <a:lnTo>
                    <a:pt x="1398016" y="2949194"/>
                  </a:lnTo>
                  <a:lnTo>
                    <a:pt x="1445260" y="2958084"/>
                  </a:lnTo>
                  <a:lnTo>
                    <a:pt x="1494282" y="2961132"/>
                  </a:lnTo>
                  <a:lnTo>
                    <a:pt x="1543304" y="2958084"/>
                  </a:lnTo>
                  <a:lnTo>
                    <a:pt x="1590548" y="2949194"/>
                  </a:lnTo>
                  <a:lnTo>
                    <a:pt x="1635506" y="2934716"/>
                  </a:lnTo>
                  <a:lnTo>
                    <a:pt x="1678051" y="2915285"/>
                  </a:lnTo>
                  <a:lnTo>
                    <a:pt x="1717675" y="2890901"/>
                  </a:lnTo>
                  <a:lnTo>
                    <a:pt x="1753870" y="2862326"/>
                  </a:lnTo>
                  <a:lnTo>
                    <a:pt x="1786509" y="2829560"/>
                  </a:lnTo>
                  <a:lnTo>
                    <a:pt x="1815211" y="2793238"/>
                  </a:lnTo>
                  <a:lnTo>
                    <a:pt x="1839341" y="2753614"/>
                  </a:lnTo>
                  <a:lnTo>
                    <a:pt x="1858899" y="2711069"/>
                  </a:lnTo>
                  <a:lnTo>
                    <a:pt x="1873250" y="2665857"/>
                  </a:lnTo>
                  <a:lnTo>
                    <a:pt x="1882140" y="2618613"/>
                  </a:lnTo>
                  <a:lnTo>
                    <a:pt x="1885188" y="2569464"/>
                  </a:lnTo>
                  <a:close/>
                </a:path>
                <a:path w="2205354" h="3983990">
                  <a:moveTo>
                    <a:pt x="2205228" y="573024"/>
                  </a:moveTo>
                  <a:lnTo>
                    <a:pt x="2203323" y="526034"/>
                  </a:lnTo>
                  <a:lnTo>
                    <a:pt x="2197735" y="480060"/>
                  </a:lnTo>
                  <a:lnTo>
                    <a:pt x="2188591" y="435356"/>
                  </a:lnTo>
                  <a:lnTo>
                    <a:pt x="2176018" y="391922"/>
                  </a:lnTo>
                  <a:lnTo>
                    <a:pt x="2160270" y="350012"/>
                  </a:lnTo>
                  <a:lnTo>
                    <a:pt x="2141347" y="309626"/>
                  </a:lnTo>
                  <a:lnTo>
                    <a:pt x="2119503" y="271145"/>
                  </a:lnTo>
                  <a:lnTo>
                    <a:pt x="2094865" y="234569"/>
                  </a:lnTo>
                  <a:lnTo>
                    <a:pt x="2067433" y="200152"/>
                  </a:lnTo>
                  <a:lnTo>
                    <a:pt x="2037588" y="167767"/>
                  </a:lnTo>
                  <a:lnTo>
                    <a:pt x="2005457" y="137922"/>
                  </a:lnTo>
                  <a:lnTo>
                    <a:pt x="1970913" y="110617"/>
                  </a:lnTo>
                  <a:lnTo>
                    <a:pt x="1934464" y="85852"/>
                  </a:lnTo>
                  <a:lnTo>
                    <a:pt x="1895983" y="64008"/>
                  </a:lnTo>
                  <a:lnTo>
                    <a:pt x="1855724" y="45085"/>
                  </a:lnTo>
                  <a:lnTo>
                    <a:pt x="1813814" y="29210"/>
                  </a:lnTo>
                  <a:lnTo>
                    <a:pt x="1770507" y="16637"/>
                  </a:lnTo>
                  <a:lnTo>
                    <a:pt x="1725803" y="7493"/>
                  </a:lnTo>
                  <a:lnTo>
                    <a:pt x="1679956" y="1905"/>
                  </a:lnTo>
                  <a:lnTo>
                    <a:pt x="1632966" y="0"/>
                  </a:lnTo>
                  <a:lnTo>
                    <a:pt x="1585976" y="1905"/>
                  </a:lnTo>
                  <a:lnTo>
                    <a:pt x="1540129" y="7493"/>
                  </a:lnTo>
                  <a:lnTo>
                    <a:pt x="1495425" y="16637"/>
                  </a:lnTo>
                  <a:lnTo>
                    <a:pt x="1452118" y="29210"/>
                  </a:lnTo>
                  <a:lnTo>
                    <a:pt x="1410208" y="45085"/>
                  </a:lnTo>
                  <a:lnTo>
                    <a:pt x="1369949" y="64008"/>
                  </a:lnTo>
                  <a:lnTo>
                    <a:pt x="1331468" y="85852"/>
                  </a:lnTo>
                  <a:lnTo>
                    <a:pt x="1295019" y="110617"/>
                  </a:lnTo>
                  <a:lnTo>
                    <a:pt x="1260475" y="137922"/>
                  </a:lnTo>
                  <a:lnTo>
                    <a:pt x="1228344" y="167894"/>
                  </a:lnTo>
                  <a:lnTo>
                    <a:pt x="1198499" y="200152"/>
                  </a:lnTo>
                  <a:lnTo>
                    <a:pt x="1171067" y="234569"/>
                  </a:lnTo>
                  <a:lnTo>
                    <a:pt x="1146429" y="271145"/>
                  </a:lnTo>
                  <a:lnTo>
                    <a:pt x="1124585" y="309626"/>
                  </a:lnTo>
                  <a:lnTo>
                    <a:pt x="1105662" y="350012"/>
                  </a:lnTo>
                  <a:lnTo>
                    <a:pt x="1089914" y="391922"/>
                  </a:lnTo>
                  <a:lnTo>
                    <a:pt x="1077341" y="435356"/>
                  </a:lnTo>
                  <a:lnTo>
                    <a:pt x="1068197" y="480060"/>
                  </a:lnTo>
                  <a:lnTo>
                    <a:pt x="1062609" y="526034"/>
                  </a:lnTo>
                  <a:lnTo>
                    <a:pt x="1060704" y="573024"/>
                  </a:lnTo>
                  <a:lnTo>
                    <a:pt x="1062609" y="620014"/>
                  </a:lnTo>
                  <a:lnTo>
                    <a:pt x="1068197" y="665988"/>
                  </a:lnTo>
                  <a:lnTo>
                    <a:pt x="1077341" y="710692"/>
                  </a:lnTo>
                  <a:lnTo>
                    <a:pt x="1089914" y="754126"/>
                  </a:lnTo>
                  <a:lnTo>
                    <a:pt x="1105662" y="796036"/>
                  </a:lnTo>
                  <a:lnTo>
                    <a:pt x="1124585" y="836422"/>
                  </a:lnTo>
                  <a:lnTo>
                    <a:pt x="1146429" y="874903"/>
                  </a:lnTo>
                  <a:lnTo>
                    <a:pt x="1171067" y="911479"/>
                  </a:lnTo>
                  <a:lnTo>
                    <a:pt x="1198499" y="945896"/>
                  </a:lnTo>
                  <a:lnTo>
                    <a:pt x="1228344" y="978281"/>
                  </a:lnTo>
                  <a:lnTo>
                    <a:pt x="1260475" y="1008126"/>
                  </a:lnTo>
                  <a:lnTo>
                    <a:pt x="1295019" y="1035431"/>
                  </a:lnTo>
                  <a:lnTo>
                    <a:pt x="1331468" y="1060196"/>
                  </a:lnTo>
                  <a:lnTo>
                    <a:pt x="1369949" y="1082040"/>
                  </a:lnTo>
                  <a:lnTo>
                    <a:pt x="1410208" y="1100963"/>
                  </a:lnTo>
                  <a:lnTo>
                    <a:pt x="1452118" y="1116838"/>
                  </a:lnTo>
                  <a:lnTo>
                    <a:pt x="1495425" y="1129411"/>
                  </a:lnTo>
                  <a:lnTo>
                    <a:pt x="1540129" y="1138555"/>
                  </a:lnTo>
                  <a:lnTo>
                    <a:pt x="1585976" y="1144143"/>
                  </a:lnTo>
                  <a:lnTo>
                    <a:pt x="1632966" y="1146048"/>
                  </a:lnTo>
                  <a:lnTo>
                    <a:pt x="1679956" y="1144143"/>
                  </a:lnTo>
                  <a:lnTo>
                    <a:pt x="1725803" y="1138555"/>
                  </a:lnTo>
                  <a:lnTo>
                    <a:pt x="1770507" y="1129411"/>
                  </a:lnTo>
                  <a:lnTo>
                    <a:pt x="1813814" y="1116838"/>
                  </a:lnTo>
                  <a:lnTo>
                    <a:pt x="1855724" y="1100963"/>
                  </a:lnTo>
                  <a:lnTo>
                    <a:pt x="1895983" y="1082040"/>
                  </a:lnTo>
                  <a:lnTo>
                    <a:pt x="1934464" y="1060196"/>
                  </a:lnTo>
                  <a:lnTo>
                    <a:pt x="1970913" y="1035431"/>
                  </a:lnTo>
                  <a:lnTo>
                    <a:pt x="2005457" y="1008126"/>
                  </a:lnTo>
                  <a:lnTo>
                    <a:pt x="2037588" y="978154"/>
                  </a:lnTo>
                  <a:lnTo>
                    <a:pt x="2067433" y="945896"/>
                  </a:lnTo>
                  <a:lnTo>
                    <a:pt x="2094865" y="911479"/>
                  </a:lnTo>
                  <a:lnTo>
                    <a:pt x="2119503" y="874903"/>
                  </a:lnTo>
                  <a:lnTo>
                    <a:pt x="2141347" y="836422"/>
                  </a:lnTo>
                  <a:lnTo>
                    <a:pt x="2160270" y="796036"/>
                  </a:lnTo>
                  <a:lnTo>
                    <a:pt x="2176018" y="754126"/>
                  </a:lnTo>
                  <a:lnTo>
                    <a:pt x="2188591" y="710692"/>
                  </a:lnTo>
                  <a:lnTo>
                    <a:pt x="2197735" y="665988"/>
                  </a:lnTo>
                  <a:lnTo>
                    <a:pt x="2203323" y="620014"/>
                  </a:lnTo>
                  <a:lnTo>
                    <a:pt x="2205228" y="573024"/>
                  </a:lnTo>
                  <a:close/>
                </a:path>
              </a:pathLst>
            </a:custGeom>
            <a:solidFill>
              <a:srgbClr val="FFFFFF">
                <a:alpha val="4392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98932" y="841247"/>
              <a:ext cx="809244" cy="573024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594169" y="836422"/>
              <a:ext cx="819150" cy="582930"/>
            </a:xfrm>
            <a:custGeom>
              <a:avLst/>
              <a:gdLst/>
              <a:ahLst/>
              <a:cxnLst/>
              <a:rect l="l" t="t" r="r" b="b"/>
              <a:pathLst>
                <a:path w="819150" h="582930">
                  <a:moveTo>
                    <a:pt x="0" y="582549"/>
                  </a:moveTo>
                  <a:lnTo>
                    <a:pt x="818769" y="582549"/>
                  </a:lnTo>
                  <a:lnTo>
                    <a:pt x="818769" y="0"/>
                  </a:lnTo>
                  <a:lnTo>
                    <a:pt x="0" y="0"/>
                  </a:lnTo>
                  <a:lnTo>
                    <a:pt x="0" y="582549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093971" y="2233574"/>
              <a:ext cx="196189" cy="197078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4408932" y="2395346"/>
              <a:ext cx="299720" cy="167005"/>
            </a:xfrm>
            <a:custGeom>
              <a:avLst/>
              <a:gdLst/>
              <a:ahLst/>
              <a:cxnLst/>
              <a:rect l="l" t="t" r="r" b="b"/>
              <a:pathLst>
                <a:path w="299720" h="167005">
                  <a:moveTo>
                    <a:pt x="129032" y="166624"/>
                  </a:moveTo>
                  <a:lnTo>
                    <a:pt x="119761" y="94107"/>
                  </a:lnTo>
                  <a:lnTo>
                    <a:pt x="9398" y="94107"/>
                  </a:lnTo>
                  <a:lnTo>
                    <a:pt x="0" y="166624"/>
                  </a:lnTo>
                  <a:lnTo>
                    <a:pt x="129032" y="166624"/>
                  </a:lnTo>
                  <a:close/>
                </a:path>
                <a:path w="299720" h="167005">
                  <a:moveTo>
                    <a:pt x="253365" y="63881"/>
                  </a:moveTo>
                  <a:lnTo>
                    <a:pt x="224536" y="0"/>
                  </a:lnTo>
                  <a:lnTo>
                    <a:pt x="138176" y="0"/>
                  </a:lnTo>
                  <a:lnTo>
                    <a:pt x="146304" y="63881"/>
                  </a:lnTo>
                  <a:lnTo>
                    <a:pt x="253365" y="63881"/>
                  </a:lnTo>
                  <a:close/>
                </a:path>
                <a:path w="299720" h="167005">
                  <a:moveTo>
                    <a:pt x="299593" y="166624"/>
                  </a:moveTo>
                  <a:lnTo>
                    <a:pt x="266954" y="94107"/>
                  </a:lnTo>
                  <a:lnTo>
                    <a:pt x="150241" y="94107"/>
                  </a:lnTo>
                  <a:lnTo>
                    <a:pt x="159512" y="166624"/>
                  </a:lnTo>
                  <a:lnTo>
                    <a:pt x="299593" y="1666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572253" y="2592146"/>
              <a:ext cx="185674" cy="80441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4188968" y="2395346"/>
              <a:ext cx="568960" cy="473709"/>
            </a:xfrm>
            <a:custGeom>
              <a:avLst/>
              <a:gdLst/>
              <a:ahLst/>
              <a:cxnLst/>
              <a:rect l="l" t="t" r="r" b="b"/>
              <a:pathLst>
                <a:path w="568960" h="473710">
                  <a:moveTo>
                    <a:pt x="185674" y="196850"/>
                  </a:moveTo>
                  <a:lnTo>
                    <a:pt x="35941" y="196850"/>
                  </a:lnTo>
                  <a:lnTo>
                    <a:pt x="0" y="276479"/>
                  </a:lnTo>
                  <a:lnTo>
                    <a:pt x="0" y="277241"/>
                  </a:lnTo>
                  <a:lnTo>
                    <a:pt x="175387" y="277241"/>
                  </a:lnTo>
                  <a:lnTo>
                    <a:pt x="185674" y="196850"/>
                  </a:lnTo>
                  <a:close/>
                </a:path>
                <a:path w="568960" h="473710">
                  <a:moveTo>
                    <a:pt x="198882" y="94107"/>
                  </a:moveTo>
                  <a:lnTo>
                    <a:pt x="82169" y="94107"/>
                  </a:lnTo>
                  <a:lnTo>
                    <a:pt x="49530" y="166624"/>
                  </a:lnTo>
                  <a:lnTo>
                    <a:pt x="189611" y="166624"/>
                  </a:lnTo>
                  <a:lnTo>
                    <a:pt x="198882" y="94107"/>
                  </a:lnTo>
                  <a:close/>
                </a:path>
                <a:path w="568960" h="473710">
                  <a:moveTo>
                    <a:pt x="210947" y="0"/>
                  </a:moveTo>
                  <a:lnTo>
                    <a:pt x="124460" y="0"/>
                  </a:lnTo>
                  <a:lnTo>
                    <a:pt x="95758" y="63881"/>
                  </a:lnTo>
                  <a:lnTo>
                    <a:pt x="202692" y="63881"/>
                  </a:lnTo>
                  <a:lnTo>
                    <a:pt x="210947" y="0"/>
                  </a:lnTo>
                  <a:close/>
                </a:path>
                <a:path w="568960" h="473710">
                  <a:moveTo>
                    <a:pt x="335915" y="63881"/>
                  </a:moveTo>
                  <a:lnTo>
                    <a:pt x="327660" y="0"/>
                  </a:lnTo>
                  <a:lnTo>
                    <a:pt x="241427" y="0"/>
                  </a:lnTo>
                  <a:lnTo>
                    <a:pt x="233172" y="63881"/>
                  </a:lnTo>
                  <a:lnTo>
                    <a:pt x="335915" y="63881"/>
                  </a:lnTo>
                  <a:close/>
                </a:path>
                <a:path w="568960" h="473710">
                  <a:moveTo>
                    <a:pt x="363220" y="277241"/>
                  </a:moveTo>
                  <a:lnTo>
                    <a:pt x="352933" y="196850"/>
                  </a:lnTo>
                  <a:lnTo>
                    <a:pt x="216154" y="196850"/>
                  </a:lnTo>
                  <a:lnTo>
                    <a:pt x="205867" y="277241"/>
                  </a:lnTo>
                  <a:lnTo>
                    <a:pt x="363220" y="277241"/>
                  </a:lnTo>
                  <a:close/>
                </a:path>
                <a:path w="568960" h="473710">
                  <a:moveTo>
                    <a:pt x="568960" y="307213"/>
                  </a:moveTo>
                  <a:lnTo>
                    <a:pt x="0" y="307213"/>
                  </a:lnTo>
                  <a:lnTo>
                    <a:pt x="0" y="355473"/>
                  </a:lnTo>
                  <a:lnTo>
                    <a:pt x="261874" y="355473"/>
                  </a:lnTo>
                  <a:lnTo>
                    <a:pt x="261874" y="427863"/>
                  </a:lnTo>
                  <a:lnTo>
                    <a:pt x="181737" y="427863"/>
                  </a:lnTo>
                  <a:lnTo>
                    <a:pt x="181737" y="473583"/>
                  </a:lnTo>
                  <a:lnTo>
                    <a:pt x="387223" y="473583"/>
                  </a:lnTo>
                  <a:lnTo>
                    <a:pt x="387223" y="427863"/>
                  </a:lnTo>
                  <a:lnTo>
                    <a:pt x="307213" y="427863"/>
                  </a:lnTo>
                  <a:lnTo>
                    <a:pt x="307213" y="355473"/>
                  </a:lnTo>
                  <a:lnTo>
                    <a:pt x="568960" y="355473"/>
                  </a:lnTo>
                  <a:lnTo>
                    <a:pt x="568960" y="3072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130547" y="4355726"/>
              <a:ext cx="120728" cy="121277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324476" y="4455223"/>
              <a:ext cx="214757" cy="170624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4189095" y="4644390"/>
              <a:ext cx="350520" cy="101600"/>
            </a:xfrm>
            <a:custGeom>
              <a:avLst/>
              <a:gdLst/>
              <a:ahLst/>
              <a:cxnLst/>
              <a:rect l="l" t="t" r="r" b="b"/>
              <a:pathLst>
                <a:path w="350520" h="101600">
                  <a:moveTo>
                    <a:pt x="350139" y="0"/>
                  </a:moveTo>
                  <a:lnTo>
                    <a:pt x="0" y="0"/>
                  </a:lnTo>
                  <a:lnTo>
                    <a:pt x="0" y="30480"/>
                  </a:lnTo>
                  <a:lnTo>
                    <a:pt x="161163" y="30480"/>
                  </a:lnTo>
                  <a:lnTo>
                    <a:pt x="161163" y="74930"/>
                  </a:lnTo>
                  <a:lnTo>
                    <a:pt x="111760" y="74930"/>
                  </a:lnTo>
                  <a:lnTo>
                    <a:pt x="111760" y="101600"/>
                  </a:lnTo>
                  <a:lnTo>
                    <a:pt x="238252" y="101600"/>
                  </a:lnTo>
                  <a:lnTo>
                    <a:pt x="238252" y="74930"/>
                  </a:lnTo>
                  <a:lnTo>
                    <a:pt x="188976" y="74930"/>
                  </a:lnTo>
                  <a:lnTo>
                    <a:pt x="188976" y="30480"/>
                  </a:lnTo>
                  <a:lnTo>
                    <a:pt x="350139" y="30480"/>
                  </a:lnTo>
                  <a:lnTo>
                    <a:pt x="35013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189095" y="4455223"/>
              <a:ext cx="223481" cy="170624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979927" y="3717658"/>
              <a:ext cx="213321" cy="213880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3322447" y="3893184"/>
              <a:ext cx="325755" cy="180975"/>
            </a:xfrm>
            <a:custGeom>
              <a:avLst/>
              <a:gdLst/>
              <a:ahLst/>
              <a:cxnLst/>
              <a:rect l="l" t="t" r="r" b="b"/>
              <a:pathLst>
                <a:path w="325754" h="180975">
                  <a:moveTo>
                    <a:pt x="140335" y="180848"/>
                  </a:moveTo>
                  <a:lnTo>
                    <a:pt x="130175" y="102108"/>
                  </a:lnTo>
                  <a:lnTo>
                    <a:pt x="10160" y="102108"/>
                  </a:lnTo>
                  <a:lnTo>
                    <a:pt x="0" y="180848"/>
                  </a:lnTo>
                  <a:lnTo>
                    <a:pt x="140335" y="180848"/>
                  </a:lnTo>
                  <a:close/>
                </a:path>
                <a:path w="325754" h="180975">
                  <a:moveTo>
                    <a:pt x="275463" y="69342"/>
                  </a:moveTo>
                  <a:lnTo>
                    <a:pt x="244221" y="0"/>
                  </a:lnTo>
                  <a:lnTo>
                    <a:pt x="150241" y="0"/>
                  </a:lnTo>
                  <a:lnTo>
                    <a:pt x="159131" y="69342"/>
                  </a:lnTo>
                  <a:lnTo>
                    <a:pt x="275463" y="69342"/>
                  </a:lnTo>
                  <a:close/>
                </a:path>
                <a:path w="325754" h="180975">
                  <a:moveTo>
                    <a:pt x="325755" y="180848"/>
                  </a:moveTo>
                  <a:lnTo>
                    <a:pt x="290195" y="102108"/>
                  </a:lnTo>
                  <a:lnTo>
                    <a:pt x="163322" y="102108"/>
                  </a:lnTo>
                  <a:lnTo>
                    <a:pt x="173482" y="180848"/>
                  </a:lnTo>
                  <a:lnTo>
                    <a:pt x="325755" y="1808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4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500120" y="4106749"/>
              <a:ext cx="201879" cy="87298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3083306" y="3893184"/>
              <a:ext cx="619125" cy="512445"/>
            </a:xfrm>
            <a:custGeom>
              <a:avLst/>
              <a:gdLst/>
              <a:ahLst/>
              <a:cxnLst/>
              <a:rect l="l" t="t" r="r" b="b"/>
              <a:pathLst>
                <a:path w="619125" h="512445">
                  <a:moveTo>
                    <a:pt x="201930" y="213614"/>
                  </a:moveTo>
                  <a:lnTo>
                    <a:pt x="38989" y="213614"/>
                  </a:lnTo>
                  <a:lnTo>
                    <a:pt x="0" y="300101"/>
                  </a:lnTo>
                  <a:lnTo>
                    <a:pt x="0" y="300863"/>
                  </a:lnTo>
                  <a:lnTo>
                    <a:pt x="190627" y="300863"/>
                  </a:lnTo>
                  <a:lnTo>
                    <a:pt x="201930" y="213614"/>
                  </a:lnTo>
                  <a:close/>
                </a:path>
                <a:path w="619125" h="512445">
                  <a:moveTo>
                    <a:pt x="216281" y="102108"/>
                  </a:moveTo>
                  <a:lnTo>
                    <a:pt x="89281" y="102108"/>
                  </a:lnTo>
                  <a:lnTo>
                    <a:pt x="53848" y="180848"/>
                  </a:lnTo>
                  <a:lnTo>
                    <a:pt x="206121" y="180848"/>
                  </a:lnTo>
                  <a:lnTo>
                    <a:pt x="216281" y="102108"/>
                  </a:lnTo>
                  <a:close/>
                </a:path>
                <a:path w="619125" h="512445">
                  <a:moveTo>
                    <a:pt x="229349" y="0"/>
                  </a:moveTo>
                  <a:lnTo>
                    <a:pt x="135382" y="0"/>
                  </a:lnTo>
                  <a:lnTo>
                    <a:pt x="104013" y="69342"/>
                  </a:lnTo>
                  <a:lnTo>
                    <a:pt x="220472" y="69342"/>
                  </a:lnTo>
                  <a:lnTo>
                    <a:pt x="229349" y="0"/>
                  </a:lnTo>
                  <a:close/>
                </a:path>
                <a:path w="619125" h="512445">
                  <a:moveTo>
                    <a:pt x="365125" y="69342"/>
                  </a:moveTo>
                  <a:lnTo>
                    <a:pt x="356235" y="0"/>
                  </a:lnTo>
                  <a:lnTo>
                    <a:pt x="262382" y="0"/>
                  </a:lnTo>
                  <a:lnTo>
                    <a:pt x="253492" y="69342"/>
                  </a:lnTo>
                  <a:lnTo>
                    <a:pt x="365125" y="69342"/>
                  </a:lnTo>
                  <a:close/>
                </a:path>
                <a:path w="619125" h="512445">
                  <a:moveTo>
                    <a:pt x="394843" y="300863"/>
                  </a:moveTo>
                  <a:lnTo>
                    <a:pt x="383667" y="213614"/>
                  </a:lnTo>
                  <a:lnTo>
                    <a:pt x="234937" y="213614"/>
                  </a:lnTo>
                  <a:lnTo>
                    <a:pt x="223761" y="300863"/>
                  </a:lnTo>
                  <a:lnTo>
                    <a:pt x="394843" y="300863"/>
                  </a:lnTo>
                  <a:close/>
                </a:path>
                <a:path w="619125" h="512445">
                  <a:moveTo>
                    <a:pt x="618617" y="333375"/>
                  </a:moveTo>
                  <a:lnTo>
                    <a:pt x="0" y="333375"/>
                  </a:lnTo>
                  <a:lnTo>
                    <a:pt x="0" y="385445"/>
                  </a:lnTo>
                  <a:lnTo>
                    <a:pt x="284734" y="385445"/>
                  </a:lnTo>
                  <a:lnTo>
                    <a:pt x="284734" y="464185"/>
                  </a:lnTo>
                  <a:lnTo>
                    <a:pt x="197599" y="464185"/>
                  </a:lnTo>
                  <a:lnTo>
                    <a:pt x="197599" y="512445"/>
                  </a:lnTo>
                  <a:lnTo>
                    <a:pt x="421005" y="512445"/>
                  </a:lnTo>
                  <a:lnTo>
                    <a:pt x="421005" y="464185"/>
                  </a:lnTo>
                  <a:lnTo>
                    <a:pt x="333883" y="464185"/>
                  </a:lnTo>
                  <a:lnTo>
                    <a:pt x="333883" y="385445"/>
                  </a:lnTo>
                  <a:lnTo>
                    <a:pt x="618617" y="385445"/>
                  </a:lnTo>
                  <a:lnTo>
                    <a:pt x="618617" y="33337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095752" y="5046878"/>
              <a:ext cx="196189" cy="197078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3410712" y="5208650"/>
              <a:ext cx="299720" cy="167005"/>
            </a:xfrm>
            <a:custGeom>
              <a:avLst/>
              <a:gdLst/>
              <a:ahLst/>
              <a:cxnLst/>
              <a:rect l="l" t="t" r="r" b="b"/>
              <a:pathLst>
                <a:path w="299720" h="167004">
                  <a:moveTo>
                    <a:pt x="129032" y="166624"/>
                  </a:moveTo>
                  <a:lnTo>
                    <a:pt x="119761" y="94107"/>
                  </a:lnTo>
                  <a:lnTo>
                    <a:pt x="9398" y="94107"/>
                  </a:lnTo>
                  <a:lnTo>
                    <a:pt x="0" y="166624"/>
                  </a:lnTo>
                  <a:lnTo>
                    <a:pt x="129032" y="166624"/>
                  </a:lnTo>
                  <a:close/>
                </a:path>
                <a:path w="299720" h="167004">
                  <a:moveTo>
                    <a:pt x="253365" y="63881"/>
                  </a:moveTo>
                  <a:lnTo>
                    <a:pt x="224536" y="0"/>
                  </a:lnTo>
                  <a:lnTo>
                    <a:pt x="138176" y="0"/>
                  </a:lnTo>
                  <a:lnTo>
                    <a:pt x="146304" y="63881"/>
                  </a:lnTo>
                  <a:lnTo>
                    <a:pt x="253365" y="63881"/>
                  </a:lnTo>
                  <a:close/>
                </a:path>
                <a:path w="299720" h="167004">
                  <a:moveTo>
                    <a:pt x="299593" y="166624"/>
                  </a:moveTo>
                  <a:lnTo>
                    <a:pt x="266954" y="94107"/>
                  </a:lnTo>
                  <a:lnTo>
                    <a:pt x="150241" y="94107"/>
                  </a:lnTo>
                  <a:lnTo>
                    <a:pt x="159512" y="166624"/>
                  </a:lnTo>
                  <a:lnTo>
                    <a:pt x="299593" y="1666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574033" y="5405450"/>
              <a:ext cx="185674" cy="80441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3190748" y="5208650"/>
              <a:ext cx="568960" cy="473709"/>
            </a:xfrm>
            <a:custGeom>
              <a:avLst/>
              <a:gdLst/>
              <a:ahLst/>
              <a:cxnLst/>
              <a:rect l="l" t="t" r="r" b="b"/>
              <a:pathLst>
                <a:path w="568960" h="473710">
                  <a:moveTo>
                    <a:pt x="185674" y="196850"/>
                  </a:moveTo>
                  <a:lnTo>
                    <a:pt x="35941" y="196850"/>
                  </a:lnTo>
                  <a:lnTo>
                    <a:pt x="0" y="276479"/>
                  </a:lnTo>
                  <a:lnTo>
                    <a:pt x="0" y="277241"/>
                  </a:lnTo>
                  <a:lnTo>
                    <a:pt x="175387" y="277241"/>
                  </a:lnTo>
                  <a:lnTo>
                    <a:pt x="185674" y="196850"/>
                  </a:lnTo>
                  <a:close/>
                </a:path>
                <a:path w="568960" h="473710">
                  <a:moveTo>
                    <a:pt x="198882" y="94107"/>
                  </a:moveTo>
                  <a:lnTo>
                    <a:pt x="82156" y="94107"/>
                  </a:lnTo>
                  <a:lnTo>
                    <a:pt x="49530" y="166624"/>
                  </a:lnTo>
                  <a:lnTo>
                    <a:pt x="189611" y="166624"/>
                  </a:lnTo>
                  <a:lnTo>
                    <a:pt x="198882" y="94107"/>
                  </a:lnTo>
                  <a:close/>
                </a:path>
                <a:path w="568960" h="473710">
                  <a:moveTo>
                    <a:pt x="210947" y="0"/>
                  </a:moveTo>
                  <a:lnTo>
                    <a:pt x="124460" y="0"/>
                  </a:lnTo>
                  <a:lnTo>
                    <a:pt x="95745" y="63881"/>
                  </a:lnTo>
                  <a:lnTo>
                    <a:pt x="202692" y="63881"/>
                  </a:lnTo>
                  <a:lnTo>
                    <a:pt x="210947" y="0"/>
                  </a:lnTo>
                  <a:close/>
                </a:path>
                <a:path w="568960" h="473710">
                  <a:moveTo>
                    <a:pt x="335915" y="63881"/>
                  </a:moveTo>
                  <a:lnTo>
                    <a:pt x="327660" y="0"/>
                  </a:lnTo>
                  <a:lnTo>
                    <a:pt x="241427" y="0"/>
                  </a:lnTo>
                  <a:lnTo>
                    <a:pt x="233172" y="63881"/>
                  </a:lnTo>
                  <a:lnTo>
                    <a:pt x="335915" y="63881"/>
                  </a:lnTo>
                  <a:close/>
                </a:path>
                <a:path w="568960" h="473710">
                  <a:moveTo>
                    <a:pt x="363220" y="277241"/>
                  </a:moveTo>
                  <a:lnTo>
                    <a:pt x="352933" y="196850"/>
                  </a:lnTo>
                  <a:lnTo>
                    <a:pt x="216154" y="196850"/>
                  </a:lnTo>
                  <a:lnTo>
                    <a:pt x="205867" y="277241"/>
                  </a:lnTo>
                  <a:lnTo>
                    <a:pt x="363220" y="277241"/>
                  </a:lnTo>
                  <a:close/>
                </a:path>
                <a:path w="568960" h="473710">
                  <a:moveTo>
                    <a:pt x="568960" y="306959"/>
                  </a:moveTo>
                  <a:lnTo>
                    <a:pt x="0" y="306959"/>
                  </a:lnTo>
                  <a:lnTo>
                    <a:pt x="0" y="355219"/>
                  </a:lnTo>
                  <a:lnTo>
                    <a:pt x="261874" y="355219"/>
                  </a:lnTo>
                  <a:lnTo>
                    <a:pt x="261874" y="427609"/>
                  </a:lnTo>
                  <a:lnTo>
                    <a:pt x="181737" y="427609"/>
                  </a:lnTo>
                  <a:lnTo>
                    <a:pt x="181737" y="473329"/>
                  </a:lnTo>
                  <a:lnTo>
                    <a:pt x="387223" y="473329"/>
                  </a:lnTo>
                  <a:lnTo>
                    <a:pt x="387223" y="427609"/>
                  </a:lnTo>
                  <a:lnTo>
                    <a:pt x="307213" y="427609"/>
                  </a:lnTo>
                  <a:lnTo>
                    <a:pt x="307213" y="355219"/>
                  </a:lnTo>
                  <a:lnTo>
                    <a:pt x="568960" y="355219"/>
                  </a:lnTo>
                  <a:lnTo>
                    <a:pt x="568960" y="30695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266814" y="865619"/>
              <a:ext cx="126847" cy="127012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6328283" y="969898"/>
              <a:ext cx="368300" cy="304165"/>
            </a:xfrm>
            <a:custGeom>
              <a:avLst/>
              <a:gdLst/>
              <a:ahLst/>
              <a:cxnLst/>
              <a:rect l="l" t="t" r="r" b="b"/>
              <a:pathLst>
                <a:path w="368300" h="304165">
                  <a:moveTo>
                    <a:pt x="120015" y="126873"/>
                  </a:moveTo>
                  <a:lnTo>
                    <a:pt x="23241" y="126873"/>
                  </a:lnTo>
                  <a:lnTo>
                    <a:pt x="0" y="178181"/>
                  </a:lnTo>
                  <a:lnTo>
                    <a:pt x="0" y="178689"/>
                  </a:lnTo>
                  <a:lnTo>
                    <a:pt x="113411" y="178689"/>
                  </a:lnTo>
                  <a:lnTo>
                    <a:pt x="120015" y="126873"/>
                  </a:lnTo>
                  <a:close/>
                </a:path>
                <a:path w="368300" h="304165">
                  <a:moveTo>
                    <a:pt x="128524" y="60579"/>
                  </a:moveTo>
                  <a:lnTo>
                    <a:pt x="53086" y="60579"/>
                  </a:lnTo>
                  <a:lnTo>
                    <a:pt x="32004" y="107442"/>
                  </a:lnTo>
                  <a:lnTo>
                    <a:pt x="122555" y="107442"/>
                  </a:lnTo>
                  <a:lnTo>
                    <a:pt x="128524" y="60579"/>
                  </a:lnTo>
                  <a:close/>
                </a:path>
                <a:path w="368300" h="304165">
                  <a:moveTo>
                    <a:pt x="136398" y="0"/>
                  </a:moveTo>
                  <a:lnTo>
                    <a:pt x="80391" y="0"/>
                  </a:lnTo>
                  <a:lnTo>
                    <a:pt x="61849" y="41148"/>
                  </a:lnTo>
                  <a:lnTo>
                    <a:pt x="131064" y="41148"/>
                  </a:lnTo>
                  <a:lnTo>
                    <a:pt x="136398" y="0"/>
                  </a:lnTo>
                  <a:close/>
                </a:path>
                <a:path w="368300" h="304165">
                  <a:moveTo>
                    <a:pt x="217043" y="41148"/>
                  </a:moveTo>
                  <a:lnTo>
                    <a:pt x="211836" y="0"/>
                  </a:lnTo>
                  <a:lnTo>
                    <a:pt x="155956" y="0"/>
                  </a:lnTo>
                  <a:lnTo>
                    <a:pt x="150749" y="41148"/>
                  </a:lnTo>
                  <a:lnTo>
                    <a:pt x="217043" y="41148"/>
                  </a:lnTo>
                  <a:close/>
                </a:path>
                <a:path w="368300" h="304165">
                  <a:moveTo>
                    <a:pt x="225666" y="107442"/>
                  </a:moveTo>
                  <a:lnTo>
                    <a:pt x="219583" y="60579"/>
                  </a:lnTo>
                  <a:lnTo>
                    <a:pt x="148209" y="60579"/>
                  </a:lnTo>
                  <a:lnTo>
                    <a:pt x="142240" y="107442"/>
                  </a:lnTo>
                  <a:lnTo>
                    <a:pt x="225666" y="107442"/>
                  </a:lnTo>
                  <a:close/>
                </a:path>
                <a:path w="368300" h="304165">
                  <a:moveTo>
                    <a:pt x="234823" y="178689"/>
                  </a:moveTo>
                  <a:lnTo>
                    <a:pt x="228092" y="126873"/>
                  </a:lnTo>
                  <a:lnTo>
                    <a:pt x="139700" y="126873"/>
                  </a:lnTo>
                  <a:lnTo>
                    <a:pt x="133096" y="178689"/>
                  </a:lnTo>
                  <a:lnTo>
                    <a:pt x="234823" y="178689"/>
                  </a:lnTo>
                  <a:close/>
                </a:path>
                <a:path w="368300" h="304165">
                  <a:moveTo>
                    <a:pt x="305943" y="41148"/>
                  </a:moveTo>
                  <a:lnTo>
                    <a:pt x="287388" y="0"/>
                  </a:lnTo>
                  <a:lnTo>
                    <a:pt x="231521" y="0"/>
                  </a:lnTo>
                  <a:lnTo>
                    <a:pt x="236715" y="41148"/>
                  </a:lnTo>
                  <a:lnTo>
                    <a:pt x="305943" y="41148"/>
                  </a:lnTo>
                  <a:close/>
                </a:path>
                <a:path w="368300" h="304165">
                  <a:moveTo>
                    <a:pt x="335788" y="107442"/>
                  </a:moveTo>
                  <a:lnTo>
                    <a:pt x="314706" y="60579"/>
                  </a:lnTo>
                  <a:lnTo>
                    <a:pt x="239268" y="60579"/>
                  </a:lnTo>
                  <a:lnTo>
                    <a:pt x="245237" y="107442"/>
                  </a:lnTo>
                  <a:lnTo>
                    <a:pt x="335788" y="107442"/>
                  </a:lnTo>
                  <a:close/>
                </a:path>
                <a:path w="368300" h="304165">
                  <a:moveTo>
                    <a:pt x="367792" y="198501"/>
                  </a:moveTo>
                  <a:lnTo>
                    <a:pt x="0" y="198501"/>
                  </a:lnTo>
                  <a:lnTo>
                    <a:pt x="0" y="230251"/>
                  </a:lnTo>
                  <a:lnTo>
                    <a:pt x="169291" y="230251"/>
                  </a:lnTo>
                  <a:lnTo>
                    <a:pt x="169291" y="275971"/>
                  </a:lnTo>
                  <a:lnTo>
                    <a:pt x="117475" y="275971"/>
                  </a:lnTo>
                  <a:lnTo>
                    <a:pt x="117475" y="303911"/>
                  </a:lnTo>
                  <a:lnTo>
                    <a:pt x="250317" y="303911"/>
                  </a:lnTo>
                  <a:lnTo>
                    <a:pt x="250317" y="275971"/>
                  </a:lnTo>
                  <a:lnTo>
                    <a:pt x="198488" y="275971"/>
                  </a:lnTo>
                  <a:lnTo>
                    <a:pt x="198488" y="230251"/>
                  </a:lnTo>
                  <a:lnTo>
                    <a:pt x="367792" y="230251"/>
                  </a:lnTo>
                  <a:lnTo>
                    <a:pt x="367792" y="198501"/>
                  </a:lnTo>
                  <a:close/>
                </a:path>
                <a:path w="368300" h="304165">
                  <a:moveTo>
                    <a:pt x="367792" y="178181"/>
                  </a:moveTo>
                  <a:lnTo>
                    <a:pt x="344678" y="126873"/>
                  </a:lnTo>
                  <a:lnTo>
                    <a:pt x="247764" y="126873"/>
                  </a:lnTo>
                  <a:lnTo>
                    <a:pt x="254508" y="178689"/>
                  </a:lnTo>
                  <a:lnTo>
                    <a:pt x="367792" y="178689"/>
                  </a:lnTo>
                  <a:lnTo>
                    <a:pt x="367792" y="17818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51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" y="39535"/>
              <a:ext cx="570013" cy="505802"/>
            </a:xfrm>
            <a:prstGeom prst="rect">
              <a:avLst/>
            </a:prstGeom>
          </p:spPr>
        </p:pic>
      </p:grpSp>
      <p:sp>
        <p:nvSpPr>
          <p:cNvPr id="52" name="object 52"/>
          <p:cNvSpPr txBox="1"/>
          <p:nvPr/>
        </p:nvSpPr>
        <p:spPr>
          <a:xfrm>
            <a:off x="1554861" y="791336"/>
            <a:ext cx="4301490" cy="615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480">
              <a:lnSpc>
                <a:spcPts val="196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GREECE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ts val="2680"/>
              </a:lnSpc>
            </a:pPr>
            <a:r>
              <a:rPr sz="1800" spc="-200" dirty="0">
                <a:solidFill>
                  <a:srgbClr val="FFFFFF"/>
                </a:solidFill>
                <a:latin typeface="Microsoft Sans Serif"/>
                <a:cs typeface="Microsoft Sans Serif"/>
              </a:rPr>
              <a:t>POTENZA</a:t>
            </a:r>
            <a:r>
              <a:rPr sz="1800" spc="-26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800" spc="-195" dirty="0">
                <a:solidFill>
                  <a:srgbClr val="FFFFFF"/>
                </a:solidFill>
                <a:latin typeface="Microsoft Sans Serif"/>
                <a:cs typeface="Microsoft Sans Serif"/>
              </a:rPr>
              <a:t>TOTALE</a:t>
            </a:r>
            <a:r>
              <a:rPr sz="1800" spc="-190" dirty="0">
                <a:solidFill>
                  <a:srgbClr val="FFFFFF"/>
                </a:solidFill>
                <a:latin typeface="Microsoft Sans Serif"/>
                <a:cs typeface="Microsoft Sans Serif"/>
              </a:rPr>
              <a:t> INSTALLATA:</a:t>
            </a:r>
            <a:r>
              <a:rPr sz="1800" spc="-12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400" b="1" spc="-204" dirty="0">
                <a:solidFill>
                  <a:srgbClr val="FFFFFF"/>
                </a:solidFill>
                <a:latin typeface="Arial"/>
                <a:cs typeface="Arial"/>
              </a:rPr>
              <a:t>38,77</a:t>
            </a:r>
            <a:r>
              <a:rPr sz="2400" b="1" spc="-2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280" dirty="0">
                <a:solidFill>
                  <a:srgbClr val="FFFFFF"/>
                </a:solidFill>
                <a:latin typeface="Arial"/>
                <a:cs typeface="Arial"/>
              </a:rPr>
              <a:t>MWp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114531" y="6070086"/>
              <a:ext cx="530351" cy="74371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3923" y="74676"/>
              <a:ext cx="416052" cy="34137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347971" y="2612135"/>
              <a:ext cx="3819525" cy="2353310"/>
            </a:xfrm>
            <a:custGeom>
              <a:avLst/>
              <a:gdLst/>
              <a:ahLst/>
              <a:cxnLst/>
              <a:rect l="l" t="t" r="r" b="b"/>
              <a:pathLst>
                <a:path w="3819525" h="2353310">
                  <a:moveTo>
                    <a:pt x="2460625" y="0"/>
                  </a:moveTo>
                  <a:lnTo>
                    <a:pt x="2430526" y="508"/>
                  </a:lnTo>
                  <a:lnTo>
                    <a:pt x="2394077" y="3810"/>
                  </a:lnTo>
                  <a:lnTo>
                    <a:pt x="2357754" y="13080"/>
                  </a:lnTo>
                  <a:lnTo>
                    <a:pt x="2327655" y="30987"/>
                  </a:lnTo>
                  <a:lnTo>
                    <a:pt x="2283459" y="35813"/>
                  </a:lnTo>
                  <a:lnTo>
                    <a:pt x="2248661" y="46481"/>
                  </a:lnTo>
                  <a:lnTo>
                    <a:pt x="2220086" y="57150"/>
                  </a:lnTo>
                  <a:lnTo>
                    <a:pt x="2194686" y="61975"/>
                  </a:lnTo>
                  <a:lnTo>
                    <a:pt x="2144903" y="72771"/>
                  </a:lnTo>
                  <a:lnTo>
                    <a:pt x="2096135" y="76835"/>
                  </a:lnTo>
                  <a:lnTo>
                    <a:pt x="2004949" y="77977"/>
                  </a:lnTo>
                  <a:lnTo>
                    <a:pt x="1964563" y="81914"/>
                  </a:lnTo>
                  <a:lnTo>
                    <a:pt x="1928622" y="92837"/>
                  </a:lnTo>
                  <a:lnTo>
                    <a:pt x="1895602" y="117855"/>
                  </a:lnTo>
                  <a:lnTo>
                    <a:pt x="1872233" y="151891"/>
                  </a:lnTo>
                  <a:lnTo>
                    <a:pt x="1852040" y="188722"/>
                  </a:lnTo>
                  <a:lnTo>
                    <a:pt x="1828545" y="222630"/>
                  </a:lnTo>
                  <a:lnTo>
                    <a:pt x="1795652" y="247650"/>
                  </a:lnTo>
                  <a:lnTo>
                    <a:pt x="1770126" y="232663"/>
                  </a:lnTo>
                  <a:lnTo>
                    <a:pt x="1741551" y="197358"/>
                  </a:lnTo>
                  <a:lnTo>
                    <a:pt x="1706752" y="156210"/>
                  </a:lnTo>
                  <a:lnTo>
                    <a:pt x="1662556" y="123825"/>
                  </a:lnTo>
                  <a:lnTo>
                    <a:pt x="1632457" y="110743"/>
                  </a:lnTo>
                  <a:lnTo>
                    <a:pt x="1596136" y="112140"/>
                  </a:lnTo>
                  <a:lnTo>
                    <a:pt x="1559687" y="119506"/>
                  </a:lnTo>
                  <a:lnTo>
                    <a:pt x="1529588" y="123825"/>
                  </a:lnTo>
                  <a:lnTo>
                    <a:pt x="1473200" y="120650"/>
                  </a:lnTo>
                  <a:lnTo>
                    <a:pt x="1421638" y="112902"/>
                  </a:lnTo>
                  <a:lnTo>
                    <a:pt x="1371600" y="103759"/>
                  </a:lnTo>
                  <a:lnTo>
                    <a:pt x="1319911" y="96012"/>
                  </a:lnTo>
                  <a:lnTo>
                    <a:pt x="1263523" y="92837"/>
                  </a:lnTo>
                  <a:lnTo>
                    <a:pt x="1218945" y="65277"/>
                  </a:lnTo>
                  <a:lnTo>
                    <a:pt x="1180464" y="34798"/>
                  </a:lnTo>
                  <a:lnTo>
                    <a:pt x="1141983" y="10160"/>
                  </a:lnTo>
                  <a:lnTo>
                    <a:pt x="1097279" y="0"/>
                  </a:lnTo>
                  <a:lnTo>
                    <a:pt x="1058417" y="14986"/>
                  </a:lnTo>
                  <a:lnTo>
                    <a:pt x="1035050" y="50291"/>
                  </a:lnTo>
                  <a:lnTo>
                    <a:pt x="1017904" y="91439"/>
                  </a:lnTo>
                  <a:lnTo>
                    <a:pt x="997585" y="123825"/>
                  </a:lnTo>
                  <a:lnTo>
                    <a:pt x="977773" y="129159"/>
                  </a:lnTo>
                  <a:lnTo>
                    <a:pt x="964311" y="143128"/>
                  </a:lnTo>
                  <a:lnTo>
                    <a:pt x="950849" y="163067"/>
                  </a:lnTo>
                  <a:lnTo>
                    <a:pt x="931037" y="185800"/>
                  </a:lnTo>
                  <a:lnTo>
                    <a:pt x="900938" y="199389"/>
                  </a:lnTo>
                  <a:lnTo>
                    <a:pt x="828166" y="203200"/>
                  </a:lnTo>
                  <a:lnTo>
                    <a:pt x="798067" y="216788"/>
                  </a:lnTo>
                  <a:lnTo>
                    <a:pt x="753872" y="262763"/>
                  </a:lnTo>
                  <a:lnTo>
                    <a:pt x="719074" y="305688"/>
                  </a:lnTo>
                  <a:lnTo>
                    <a:pt x="690499" y="343026"/>
                  </a:lnTo>
                  <a:lnTo>
                    <a:pt x="665099" y="371475"/>
                  </a:lnTo>
                  <a:lnTo>
                    <a:pt x="628903" y="408939"/>
                  </a:lnTo>
                  <a:lnTo>
                    <a:pt x="599058" y="447801"/>
                  </a:lnTo>
                  <a:lnTo>
                    <a:pt x="574039" y="489712"/>
                  </a:lnTo>
                  <a:lnTo>
                    <a:pt x="552195" y="536066"/>
                  </a:lnTo>
                  <a:lnTo>
                    <a:pt x="532002" y="588263"/>
                  </a:lnTo>
                  <a:lnTo>
                    <a:pt x="518922" y="628650"/>
                  </a:lnTo>
                  <a:lnTo>
                    <a:pt x="515492" y="673480"/>
                  </a:lnTo>
                  <a:lnTo>
                    <a:pt x="515238" y="719836"/>
                  </a:lnTo>
                  <a:lnTo>
                    <a:pt x="511810" y="764666"/>
                  </a:lnTo>
                  <a:lnTo>
                    <a:pt x="498728" y="805052"/>
                  </a:lnTo>
                  <a:lnTo>
                    <a:pt x="469138" y="818514"/>
                  </a:lnTo>
                  <a:lnTo>
                    <a:pt x="436499" y="820419"/>
                  </a:lnTo>
                  <a:lnTo>
                    <a:pt x="409955" y="822451"/>
                  </a:lnTo>
                  <a:lnTo>
                    <a:pt x="399033" y="835913"/>
                  </a:lnTo>
                  <a:lnTo>
                    <a:pt x="389636" y="863980"/>
                  </a:lnTo>
                  <a:lnTo>
                    <a:pt x="408431" y="931672"/>
                  </a:lnTo>
                  <a:lnTo>
                    <a:pt x="399033" y="959738"/>
                  </a:lnTo>
                  <a:lnTo>
                    <a:pt x="363727" y="995552"/>
                  </a:lnTo>
                  <a:lnTo>
                    <a:pt x="315849" y="1013968"/>
                  </a:lnTo>
                  <a:lnTo>
                    <a:pt x="268097" y="1020699"/>
                  </a:lnTo>
                  <a:lnTo>
                    <a:pt x="232790" y="1021714"/>
                  </a:lnTo>
                  <a:lnTo>
                    <a:pt x="189356" y="1037082"/>
                  </a:lnTo>
                  <a:lnTo>
                    <a:pt x="141224" y="1048003"/>
                  </a:lnTo>
                  <a:lnTo>
                    <a:pt x="91566" y="1057402"/>
                  </a:lnTo>
                  <a:lnTo>
                    <a:pt x="43433" y="1068324"/>
                  </a:lnTo>
                  <a:lnTo>
                    <a:pt x="0" y="1083690"/>
                  </a:lnTo>
                  <a:lnTo>
                    <a:pt x="24891" y="1129664"/>
                  </a:lnTo>
                  <a:lnTo>
                    <a:pt x="49911" y="1172718"/>
                  </a:lnTo>
                  <a:lnTo>
                    <a:pt x="74802" y="1209928"/>
                  </a:lnTo>
                  <a:lnTo>
                    <a:pt x="99694" y="1238503"/>
                  </a:lnTo>
                  <a:lnTo>
                    <a:pt x="124587" y="1275207"/>
                  </a:lnTo>
                  <a:lnTo>
                    <a:pt x="174498" y="1325499"/>
                  </a:lnTo>
                  <a:lnTo>
                    <a:pt x="199516" y="1362328"/>
                  </a:lnTo>
                  <a:lnTo>
                    <a:pt x="219328" y="1390903"/>
                  </a:lnTo>
                  <a:lnTo>
                    <a:pt x="232790" y="1428114"/>
                  </a:lnTo>
                  <a:lnTo>
                    <a:pt x="246252" y="1471168"/>
                  </a:lnTo>
                  <a:lnTo>
                    <a:pt x="266064" y="1517141"/>
                  </a:lnTo>
                  <a:lnTo>
                    <a:pt x="301751" y="1543431"/>
                  </a:lnTo>
                  <a:lnTo>
                    <a:pt x="341122" y="1562989"/>
                  </a:lnTo>
                  <a:lnTo>
                    <a:pt x="423672" y="1595120"/>
                  </a:lnTo>
                  <a:lnTo>
                    <a:pt x="463041" y="1614551"/>
                  </a:lnTo>
                  <a:lnTo>
                    <a:pt x="498728" y="1640966"/>
                  </a:lnTo>
                  <a:lnTo>
                    <a:pt x="505078" y="1666239"/>
                  </a:lnTo>
                  <a:lnTo>
                    <a:pt x="494029" y="1701927"/>
                  </a:lnTo>
                  <a:lnTo>
                    <a:pt x="479678" y="1743456"/>
                  </a:lnTo>
                  <a:lnTo>
                    <a:pt x="476376" y="1786636"/>
                  </a:lnTo>
                  <a:lnTo>
                    <a:pt x="498728" y="1826768"/>
                  </a:lnTo>
                  <a:lnTo>
                    <a:pt x="525906" y="1857247"/>
                  </a:lnTo>
                  <a:lnTo>
                    <a:pt x="564261" y="1877187"/>
                  </a:lnTo>
                  <a:lnTo>
                    <a:pt x="608964" y="1891411"/>
                  </a:lnTo>
                  <a:lnTo>
                    <a:pt x="655192" y="1903983"/>
                  </a:lnTo>
                  <a:lnTo>
                    <a:pt x="698245" y="1919605"/>
                  </a:lnTo>
                  <a:lnTo>
                    <a:pt x="723773" y="1929257"/>
                  </a:lnTo>
                  <a:lnTo>
                    <a:pt x="752348" y="1950593"/>
                  </a:lnTo>
                  <a:lnTo>
                    <a:pt x="787145" y="1971928"/>
                  </a:lnTo>
                  <a:lnTo>
                    <a:pt x="831341" y="1981581"/>
                  </a:lnTo>
                  <a:lnTo>
                    <a:pt x="845947" y="1967102"/>
                  </a:lnTo>
                  <a:lnTo>
                    <a:pt x="850011" y="1903095"/>
                  </a:lnTo>
                  <a:lnTo>
                    <a:pt x="864615" y="1888616"/>
                  </a:lnTo>
                  <a:lnTo>
                    <a:pt x="908176" y="1893951"/>
                  </a:lnTo>
                  <a:lnTo>
                    <a:pt x="939418" y="1907920"/>
                  </a:lnTo>
                  <a:lnTo>
                    <a:pt x="958088" y="1927859"/>
                  </a:lnTo>
                  <a:lnTo>
                    <a:pt x="964311" y="1950593"/>
                  </a:lnTo>
                  <a:lnTo>
                    <a:pt x="972565" y="1969008"/>
                  </a:lnTo>
                  <a:lnTo>
                    <a:pt x="955928" y="1981581"/>
                  </a:lnTo>
                  <a:lnTo>
                    <a:pt x="926845" y="1994153"/>
                  </a:lnTo>
                  <a:lnTo>
                    <a:pt x="897763" y="2012441"/>
                  </a:lnTo>
                  <a:lnTo>
                    <a:pt x="902969" y="2030857"/>
                  </a:lnTo>
                  <a:lnTo>
                    <a:pt x="925829" y="2056002"/>
                  </a:lnTo>
                  <a:lnTo>
                    <a:pt x="931037" y="2074418"/>
                  </a:lnTo>
                  <a:lnTo>
                    <a:pt x="975232" y="2111121"/>
                  </a:lnTo>
                  <a:lnTo>
                    <a:pt x="1010030" y="2136266"/>
                  </a:lnTo>
                  <a:lnTo>
                    <a:pt x="1038605" y="2161413"/>
                  </a:lnTo>
                  <a:lnTo>
                    <a:pt x="1064005" y="2198243"/>
                  </a:lnTo>
                  <a:lnTo>
                    <a:pt x="1048892" y="2226310"/>
                  </a:lnTo>
                  <a:lnTo>
                    <a:pt x="1018286" y="2260091"/>
                  </a:lnTo>
                  <a:lnTo>
                    <a:pt x="993901" y="2294001"/>
                  </a:lnTo>
                  <a:lnTo>
                    <a:pt x="997585" y="2322068"/>
                  </a:lnTo>
                  <a:lnTo>
                    <a:pt x="1040891" y="2330704"/>
                  </a:lnTo>
                  <a:lnTo>
                    <a:pt x="1089025" y="2324608"/>
                  </a:lnTo>
                  <a:lnTo>
                    <a:pt x="1138808" y="2310891"/>
                  </a:lnTo>
                  <a:lnTo>
                    <a:pt x="1186941" y="2297303"/>
                  </a:lnTo>
                  <a:lnTo>
                    <a:pt x="1230376" y="2291080"/>
                  </a:lnTo>
                  <a:lnTo>
                    <a:pt x="1284604" y="2292096"/>
                  </a:lnTo>
                  <a:lnTo>
                    <a:pt x="1336675" y="2295016"/>
                  </a:lnTo>
                  <a:lnTo>
                    <a:pt x="1386713" y="2299081"/>
                  </a:lnTo>
                  <a:lnTo>
                    <a:pt x="1435227" y="2304034"/>
                  </a:lnTo>
                  <a:lnTo>
                    <a:pt x="1528317" y="2314066"/>
                  </a:lnTo>
                  <a:lnTo>
                    <a:pt x="1573529" y="2318131"/>
                  </a:lnTo>
                  <a:lnTo>
                    <a:pt x="1618233" y="2321052"/>
                  </a:lnTo>
                  <a:lnTo>
                    <a:pt x="1662556" y="2322068"/>
                  </a:lnTo>
                  <a:lnTo>
                    <a:pt x="1706244" y="2337181"/>
                  </a:lnTo>
                  <a:lnTo>
                    <a:pt x="1756282" y="2346325"/>
                  </a:lnTo>
                  <a:lnTo>
                    <a:pt x="1811019" y="2351024"/>
                  </a:lnTo>
                  <a:lnTo>
                    <a:pt x="1869058" y="2352802"/>
                  </a:lnTo>
                  <a:lnTo>
                    <a:pt x="1928622" y="2353056"/>
                  </a:lnTo>
                  <a:lnTo>
                    <a:pt x="1978532" y="2351659"/>
                  </a:lnTo>
                  <a:lnTo>
                    <a:pt x="2028316" y="2347722"/>
                  </a:lnTo>
                  <a:lnTo>
                    <a:pt x="2078227" y="2341626"/>
                  </a:lnTo>
                  <a:lnTo>
                    <a:pt x="2128139" y="2333625"/>
                  </a:lnTo>
                  <a:lnTo>
                    <a:pt x="2178050" y="2324354"/>
                  </a:lnTo>
                  <a:lnTo>
                    <a:pt x="2227960" y="2313813"/>
                  </a:lnTo>
                  <a:lnTo>
                    <a:pt x="2277745" y="2302637"/>
                  </a:lnTo>
                  <a:lnTo>
                    <a:pt x="2327655" y="2291080"/>
                  </a:lnTo>
                  <a:lnTo>
                    <a:pt x="2367153" y="2263521"/>
                  </a:lnTo>
                  <a:lnTo>
                    <a:pt x="2394204" y="2233041"/>
                  </a:lnTo>
                  <a:lnTo>
                    <a:pt x="2421128" y="2208403"/>
                  </a:lnTo>
                  <a:lnTo>
                    <a:pt x="2460625" y="2198243"/>
                  </a:lnTo>
                  <a:lnTo>
                    <a:pt x="2510535" y="2180336"/>
                  </a:lnTo>
                  <a:lnTo>
                    <a:pt x="2560447" y="2171065"/>
                  </a:lnTo>
                  <a:lnTo>
                    <a:pt x="2610357" y="2167763"/>
                  </a:lnTo>
                  <a:lnTo>
                    <a:pt x="2660142" y="2167255"/>
                  </a:lnTo>
                  <a:lnTo>
                    <a:pt x="2826384" y="2167255"/>
                  </a:lnTo>
                  <a:lnTo>
                    <a:pt x="2871088" y="2172589"/>
                  </a:lnTo>
                  <a:lnTo>
                    <a:pt x="2909570" y="2186559"/>
                  </a:lnTo>
                  <a:lnTo>
                    <a:pt x="2992628" y="2229231"/>
                  </a:lnTo>
                  <a:lnTo>
                    <a:pt x="3042538" y="2229739"/>
                  </a:lnTo>
                  <a:lnTo>
                    <a:pt x="3092450" y="2233041"/>
                  </a:lnTo>
                  <a:lnTo>
                    <a:pt x="3142360" y="2242312"/>
                  </a:lnTo>
                  <a:lnTo>
                    <a:pt x="3192145" y="2260219"/>
                  </a:lnTo>
                  <a:lnTo>
                    <a:pt x="3217036" y="2265553"/>
                  </a:lnTo>
                  <a:lnTo>
                    <a:pt x="3242055" y="2279522"/>
                  </a:lnTo>
                  <a:lnTo>
                    <a:pt x="3266948" y="2299335"/>
                  </a:lnTo>
                  <a:lnTo>
                    <a:pt x="3291967" y="2322068"/>
                  </a:lnTo>
                  <a:lnTo>
                    <a:pt x="3391661" y="2322068"/>
                  </a:lnTo>
                  <a:lnTo>
                    <a:pt x="3391661" y="2105406"/>
                  </a:lnTo>
                  <a:lnTo>
                    <a:pt x="3406775" y="2064258"/>
                  </a:lnTo>
                  <a:lnTo>
                    <a:pt x="3437381" y="2031872"/>
                  </a:lnTo>
                  <a:lnTo>
                    <a:pt x="3461893" y="2005202"/>
                  </a:lnTo>
                  <a:lnTo>
                    <a:pt x="3458209" y="1981581"/>
                  </a:lnTo>
                  <a:lnTo>
                    <a:pt x="3442588" y="1944751"/>
                  </a:lnTo>
                  <a:lnTo>
                    <a:pt x="3374135" y="1894458"/>
                  </a:lnTo>
                  <a:lnTo>
                    <a:pt x="3358514" y="1857628"/>
                  </a:lnTo>
                  <a:lnTo>
                    <a:pt x="3369945" y="1811655"/>
                  </a:lnTo>
                  <a:lnTo>
                    <a:pt x="3400044" y="1768602"/>
                  </a:lnTo>
                  <a:lnTo>
                    <a:pt x="3442588" y="1731390"/>
                  </a:lnTo>
                  <a:lnTo>
                    <a:pt x="3491483" y="1702815"/>
                  </a:lnTo>
                  <a:lnTo>
                    <a:pt x="3521075" y="1703324"/>
                  </a:lnTo>
                  <a:lnTo>
                    <a:pt x="3553841" y="1706626"/>
                  </a:lnTo>
                  <a:lnTo>
                    <a:pt x="3580256" y="1715896"/>
                  </a:lnTo>
                  <a:lnTo>
                    <a:pt x="3591179" y="1733803"/>
                  </a:lnTo>
                  <a:lnTo>
                    <a:pt x="3595624" y="1766951"/>
                  </a:lnTo>
                  <a:lnTo>
                    <a:pt x="3582543" y="1802638"/>
                  </a:lnTo>
                  <a:lnTo>
                    <a:pt x="3562096" y="1838325"/>
                  </a:lnTo>
                  <a:lnTo>
                    <a:pt x="3544443" y="1871471"/>
                  </a:lnTo>
                  <a:lnTo>
                    <a:pt x="3539744" y="1899412"/>
                  </a:lnTo>
                  <a:lnTo>
                    <a:pt x="3558031" y="1919605"/>
                  </a:lnTo>
                  <a:lnTo>
                    <a:pt x="3596004" y="1930019"/>
                  </a:lnTo>
                  <a:lnTo>
                    <a:pt x="3640454" y="1931034"/>
                  </a:lnTo>
                  <a:lnTo>
                    <a:pt x="3686809" y="1923414"/>
                  </a:lnTo>
                  <a:lnTo>
                    <a:pt x="3730371" y="1908175"/>
                  </a:lnTo>
                  <a:lnTo>
                    <a:pt x="3766566" y="1885950"/>
                  </a:lnTo>
                  <a:lnTo>
                    <a:pt x="3816223" y="1817243"/>
                  </a:lnTo>
                  <a:lnTo>
                    <a:pt x="3819398" y="1772412"/>
                  </a:lnTo>
                  <a:lnTo>
                    <a:pt x="3809873" y="1726183"/>
                  </a:lnTo>
                  <a:lnTo>
                    <a:pt x="3797046" y="1681352"/>
                  </a:lnTo>
                  <a:lnTo>
                    <a:pt x="3790696" y="1640966"/>
                  </a:lnTo>
                  <a:lnTo>
                    <a:pt x="3753993" y="1616202"/>
                  </a:lnTo>
                  <a:lnTo>
                    <a:pt x="3720464" y="1583944"/>
                  </a:lnTo>
                  <a:lnTo>
                    <a:pt x="3685412" y="1551813"/>
                  </a:lnTo>
                  <a:lnTo>
                    <a:pt x="3643883" y="1527047"/>
                  </a:lnTo>
                  <a:lnTo>
                    <a:pt x="3591179" y="1517141"/>
                  </a:lnTo>
                  <a:lnTo>
                    <a:pt x="3551681" y="1531620"/>
                  </a:lnTo>
                  <a:lnTo>
                    <a:pt x="3497706" y="1595501"/>
                  </a:lnTo>
                  <a:lnTo>
                    <a:pt x="3458209" y="1609978"/>
                  </a:lnTo>
                  <a:lnTo>
                    <a:pt x="3413505" y="1627886"/>
                  </a:lnTo>
                  <a:lnTo>
                    <a:pt x="3375025" y="1637030"/>
                  </a:lnTo>
                  <a:lnTo>
                    <a:pt x="3336671" y="1640458"/>
                  </a:lnTo>
                  <a:lnTo>
                    <a:pt x="3291967" y="1640966"/>
                  </a:lnTo>
                  <a:lnTo>
                    <a:pt x="3247771" y="1631314"/>
                  </a:lnTo>
                  <a:lnTo>
                    <a:pt x="3212973" y="1609978"/>
                  </a:lnTo>
                  <a:lnTo>
                    <a:pt x="3184398" y="1588643"/>
                  </a:lnTo>
                  <a:lnTo>
                    <a:pt x="3158998" y="1578990"/>
                  </a:lnTo>
                  <a:lnTo>
                    <a:pt x="3144774" y="1516126"/>
                  </a:lnTo>
                  <a:lnTo>
                    <a:pt x="3118866" y="1406778"/>
                  </a:lnTo>
                  <a:lnTo>
                    <a:pt x="3108198" y="1356995"/>
                  </a:lnTo>
                  <a:lnTo>
                    <a:pt x="3099816" y="1308227"/>
                  </a:lnTo>
                  <a:lnTo>
                    <a:pt x="3094354" y="1258951"/>
                  </a:lnTo>
                  <a:lnTo>
                    <a:pt x="3092450" y="1207515"/>
                  </a:lnTo>
                  <a:lnTo>
                    <a:pt x="3113912" y="1161033"/>
                  </a:lnTo>
                  <a:lnTo>
                    <a:pt x="3141726" y="1114552"/>
                  </a:lnTo>
                  <a:lnTo>
                    <a:pt x="3171444" y="1068196"/>
                  </a:lnTo>
                  <a:lnTo>
                    <a:pt x="3198368" y="1021714"/>
                  </a:lnTo>
                  <a:lnTo>
                    <a:pt x="3217926" y="975233"/>
                  </a:lnTo>
                  <a:lnTo>
                    <a:pt x="3225419" y="928877"/>
                  </a:lnTo>
                  <a:lnTo>
                    <a:pt x="3207384" y="889000"/>
                  </a:lnTo>
                  <a:lnTo>
                    <a:pt x="3183001" y="849249"/>
                  </a:lnTo>
                  <a:lnTo>
                    <a:pt x="3153918" y="809371"/>
                  </a:lnTo>
                  <a:lnTo>
                    <a:pt x="3121913" y="769619"/>
                  </a:lnTo>
                  <a:lnTo>
                    <a:pt x="3088767" y="729868"/>
                  </a:lnTo>
                  <a:lnTo>
                    <a:pt x="3056128" y="689990"/>
                  </a:lnTo>
                  <a:lnTo>
                    <a:pt x="3025902" y="650239"/>
                  </a:lnTo>
                  <a:lnTo>
                    <a:pt x="2998088" y="615441"/>
                  </a:lnTo>
                  <a:lnTo>
                    <a:pt x="2965704" y="580516"/>
                  </a:lnTo>
                  <a:lnTo>
                    <a:pt x="2930017" y="545718"/>
                  </a:lnTo>
                  <a:lnTo>
                    <a:pt x="2855722" y="475996"/>
                  </a:lnTo>
                  <a:lnTo>
                    <a:pt x="2820161" y="441198"/>
                  </a:lnTo>
                  <a:lnTo>
                    <a:pt x="2787777" y="406273"/>
                  </a:lnTo>
                  <a:lnTo>
                    <a:pt x="2759963" y="371475"/>
                  </a:lnTo>
                  <a:lnTo>
                    <a:pt x="2735072" y="329946"/>
                  </a:lnTo>
                  <a:lnTo>
                    <a:pt x="2716149" y="285750"/>
                  </a:lnTo>
                  <a:lnTo>
                    <a:pt x="2700654" y="239902"/>
                  </a:lnTo>
                  <a:lnTo>
                    <a:pt x="2686177" y="193548"/>
                  </a:lnTo>
                  <a:lnTo>
                    <a:pt x="2670682" y="147700"/>
                  </a:lnTo>
                  <a:lnTo>
                    <a:pt x="2651759" y="103504"/>
                  </a:lnTo>
                  <a:lnTo>
                    <a:pt x="2626868" y="61975"/>
                  </a:lnTo>
                  <a:lnTo>
                    <a:pt x="2596260" y="26162"/>
                  </a:lnTo>
                  <a:lnTo>
                    <a:pt x="2556255" y="7747"/>
                  </a:lnTo>
                  <a:lnTo>
                    <a:pt x="2510028" y="1015"/>
                  </a:lnTo>
                  <a:lnTo>
                    <a:pt x="2460625" y="0"/>
                  </a:lnTo>
                  <a:close/>
                </a:path>
              </a:pathLst>
            </a:custGeom>
            <a:solidFill>
              <a:srgbClr val="5A8A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98931" y="848867"/>
              <a:ext cx="809244" cy="565403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94169" y="844041"/>
              <a:ext cx="819150" cy="575310"/>
            </a:xfrm>
            <a:custGeom>
              <a:avLst/>
              <a:gdLst/>
              <a:ahLst/>
              <a:cxnLst/>
              <a:rect l="l" t="t" r="r" b="b"/>
              <a:pathLst>
                <a:path w="819150" h="575310">
                  <a:moveTo>
                    <a:pt x="0" y="574928"/>
                  </a:moveTo>
                  <a:lnTo>
                    <a:pt x="818769" y="574928"/>
                  </a:lnTo>
                  <a:lnTo>
                    <a:pt x="818769" y="0"/>
                  </a:lnTo>
                  <a:lnTo>
                    <a:pt x="0" y="0"/>
                  </a:lnTo>
                  <a:lnTo>
                    <a:pt x="0" y="574928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8691498" y="1355216"/>
            <a:ext cx="242189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155" dirty="0">
                <a:solidFill>
                  <a:srgbClr val="FFFFFF"/>
                </a:solidFill>
                <a:latin typeface="Arial"/>
                <a:cs typeface="Arial"/>
              </a:rPr>
              <a:t>PRINCIPALI</a:t>
            </a:r>
            <a:r>
              <a:rPr sz="14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140" dirty="0">
                <a:solidFill>
                  <a:srgbClr val="FFFFFF"/>
                </a:solidFill>
                <a:latin typeface="Arial"/>
                <a:cs typeface="Arial"/>
              </a:rPr>
              <a:t>IMPIANTI</a:t>
            </a:r>
            <a:r>
              <a:rPr sz="1400" b="1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120" dirty="0">
                <a:solidFill>
                  <a:srgbClr val="FFFFFF"/>
                </a:solidFill>
                <a:latin typeface="Arial"/>
                <a:cs typeface="Arial"/>
              </a:rPr>
              <a:t>COSTRUITI:</a:t>
            </a:r>
            <a:endParaRPr sz="1400">
              <a:latin typeface="Arial"/>
              <a:cs typeface="Arial"/>
            </a:endParaRPr>
          </a:p>
        </p:txBody>
      </p:sp>
      <p:graphicFrame>
        <p:nvGraphicFramePr>
          <p:cNvPr id="10" name="object 10"/>
          <p:cNvGraphicFramePr>
            <a:graphicFrameLocks noGrp="1"/>
          </p:cNvGraphicFramePr>
          <p:nvPr/>
        </p:nvGraphicFramePr>
        <p:xfrm>
          <a:off x="8199501" y="1593214"/>
          <a:ext cx="3458845" cy="25292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215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72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55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9525">
                        <a:lnSpc>
                          <a:spcPts val="1670"/>
                        </a:lnSpc>
                        <a:spcBef>
                          <a:spcPts val="910"/>
                        </a:spcBef>
                      </a:pPr>
                      <a:r>
                        <a:rPr sz="1400" spc="-12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Colibasi</a:t>
                      </a:r>
                      <a:r>
                        <a:rPr sz="1400" spc="-11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400" spc="-125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(Design</a:t>
                      </a:r>
                      <a:r>
                        <a:rPr sz="1400" spc="-185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400" spc="-114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and</a:t>
                      </a:r>
                      <a:r>
                        <a:rPr sz="1400" spc="-15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400" spc="-1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supply)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1557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670"/>
                        </a:lnSpc>
                        <a:spcBef>
                          <a:spcPts val="910"/>
                        </a:spcBef>
                      </a:pPr>
                      <a:r>
                        <a:rPr sz="1400" spc="-10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6,50</a:t>
                      </a:r>
                      <a:r>
                        <a:rPr sz="1400" spc="-185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400" spc="-25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MWp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1557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6535">
                <a:tc>
                  <a:txBody>
                    <a:bodyPr/>
                    <a:lstStyle/>
                    <a:p>
                      <a:pPr marL="9525">
                        <a:lnSpc>
                          <a:spcPts val="1610"/>
                        </a:lnSpc>
                      </a:pPr>
                      <a:r>
                        <a:rPr sz="1400" spc="-114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Sinesti</a:t>
                      </a:r>
                      <a:r>
                        <a:rPr sz="1400" spc="-145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40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1</a:t>
                      </a:r>
                      <a:r>
                        <a:rPr sz="1400" spc="-18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400" spc="-1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(Design)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610"/>
                        </a:lnSpc>
                      </a:pPr>
                      <a:r>
                        <a:rPr sz="1400" spc="-10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3,62</a:t>
                      </a:r>
                      <a:r>
                        <a:rPr sz="1400" spc="-185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400" spc="-25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MWp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2725">
                <a:tc>
                  <a:txBody>
                    <a:bodyPr/>
                    <a:lstStyle/>
                    <a:p>
                      <a:pPr marL="9525">
                        <a:lnSpc>
                          <a:spcPts val="1580"/>
                        </a:lnSpc>
                      </a:pPr>
                      <a:r>
                        <a:rPr sz="1400" spc="-114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Sinesti</a:t>
                      </a:r>
                      <a:r>
                        <a:rPr sz="1400" spc="-145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40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2</a:t>
                      </a:r>
                      <a:r>
                        <a:rPr sz="1400" spc="-17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400" spc="-1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(Design)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580"/>
                        </a:lnSpc>
                      </a:pPr>
                      <a:r>
                        <a:rPr sz="1400" spc="-10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6,18</a:t>
                      </a:r>
                      <a:r>
                        <a:rPr sz="1400" spc="-185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400" spc="-25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MWp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2725">
                <a:tc>
                  <a:txBody>
                    <a:bodyPr/>
                    <a:lstStyle/>
                    <a:p>
                      <a:pPr marL="9525">
                        <a:lnSpc>
                          <a:spcPts val="1580"/>
                        </a:lnSpc>
                      </a:pPr>
                      <a:r>
                        <a:rPr sz="1400" spc="-12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Podari</a:t>
                      </a:r>
                      <a:r>
                        <a:rPr sz="1400" spc="-114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400" spc="-125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(Design</a:t>
                      </a:r>
                      <a:r>
                        <a:rPr sz="1400" spc="-18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400" spc="-114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and</a:t>
                      </a:r>
                      <a:r>
                        <a:rPr sz="1400" spc="-135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400" spc="-1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supply)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580"/>
                        </a:lnSpc>
                      </a:pPr>
                      <a:r>
                        <a:rPr sz="1400" spc="-10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9,97</a:t>
                      </a:r>
                      <a:r>
                        <a:rPr sz="1400" spc="-185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400" spc="-25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MWp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2725">
                <a:tc>
                  <a:txBody>
                    <a:bodyPr/>
                    <a:lstStyle/>
                    <a:p>
                      <a:pPr marL="9525">
                        <a:lnSpc>
                          <a:spcPts val="1580"/>
                        </a:lnSpc>
                      </a:pPr>
                      <a:r>
                        <a:rPr sz="1400" spc="-105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Tintesti</a:t>
                      </a:r>
                      <a:r>
                        <a:rPr sz="1400" spc="-114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400" spc="-1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(Design)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580"/>
                        </a:lnSpc>
                      </a:pPr>
                      <a:r>
                        <a:rPr sz="1400" spc="-10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9,50</a:t>
                      </a:r>
                      <a:r>
                        <a:rPr sz="1400" spc="-185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400" spc="-25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MWp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2725">
                <a:tc>
                  <a:txBody>
                    <a:bodyPr/>
                    <a:lstStyle/>
                    <a:p>
                      <a:pPr marL="9525">
                        <a:lnSpc>
                          <a:spcPts val="1580"/>
                        </a:lnSpc>
                      </a:pPr>
                      <a:r>
                        <a:rPr sz="1400" spc="-13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Buzias</a:t>
                      </a:r>
                      <a:r>
                        <a:rPr sz="1400" spc="-14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400" spc="-114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Sun</a:t>
                      </a:r>
                      <a:r>
                        <a:rPr sz="1400" spc="-18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400" spc="-2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Rise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580"/>
                        </a:lnSpc>
                      </a:pPr>
                      <a:r>
                        <a:rPr sz="1400" spc="-10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1,00</a:t>
                      </a:r>
                      <a:r>
                        <a:rPr sz="1400" spc="-185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400" spc="-25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MWp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2725">
                <a:tc>
                  <a:txBody>
                    <a:bodyPr/>
                    <a:lstStyle/>
                    <a:p>
                      <a:pPr marL="9525">
                        <a:lnSpc>
                          <a:spcPts val="1580"/>
                        </a:lnSpc>
                      </a:pPr>
                      <a:r>
                        <a:rPr sz="1400" spc="-13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Buzias</a:t>
                      </a:r>
                      <a:r>
                        <a:rPr sz="1400" spc="-15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400" spc="-125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Green</a:t>
                      </a:r>
                      <a:r>
                        <a:rPr sz="1400" spc="-17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400" spc="-2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Field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9845" algn="r">
                        <a:lnSpc>
                          <a:spcPts val="1580"/>
                        </a:lnSpc>
                      </a:pPr>
                      <a:r>
                        <a:rPr sz="1400" spc="-10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1,00</a:t>
                      </a:r>
                      <a:r>
                        <a:rPr sz="1400" spc="-20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400" spc="-25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MWp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9525">
                        <a:lnSpc>
                          <a:spcPts val="1580"/>
                        </a:lnSpc>
                      </a:pPr>
                      <a:r>
                        <a:rPr sz="1400" spc="-12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Buzias</a:t>
                      </a:r>
                      <a:r>
                        <a:rPr sz="1400" spc="-18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400" spc="-12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Blue</a:t>
                      </a:r>
                      <a:r>
                        <a:rPr sz="1400" spc="-155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400" spc="-25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Sky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580"/>
                        </a:lnSpc>
                      </a:pPr>
                      <a:r>
                        <a:rPr sz="1400" spc="-10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1,00</a:t>
                      </a:r>
                      <a:r>
                        <a:rPr sz="1400" spc="-185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400" spc="-25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MWp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9525">
                        <a:lnSpc>
                          <a:spcPts val="1580"/>
                        </a:lnSpc>
                      </a:pPr>
                      <a:r>
                        <a:rPr sz="1400" spc="-105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Bissi</a:t>
                      </a:r>
                      <a:r>
                        <a:rPr sz="1400" spc="-15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400" spc="-114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Solar</a:t>
                      </a:r>
                      <a:r>
                        <a:rPr sz="1400" spc="-17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400" spc="-114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Lugoj</a:t>
                      </a:r>
                      <a:r>
                        <a:rPr sz="1400" spc="-13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400" spc="-5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1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9845" algn="r">
                        <a:lnSpc>
                          <a:spcPts val="1580"/>
                        </a:lnSpc>
                      </a:pPr>
                      <a:r>
                        <a:rPr sz="1400" spc="-10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1,00</a:t>
                      </a:r>
                      <a:r>
                        <a:rPr sz="1400" spc="-195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400" spc="-25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MWp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6375">
                <a:tc>
                  <a:txBody>
                    <a:bodyPr/>
                    <a:lstStyle/>
                    <a:p>
                      <a:pPr marL="9525">
                        <a:lnSpc>
                          <a:spcPts val="1530"/>
                        </a:lnSpc>
                      </a:pPr>
                      <a:r>
                        <a:rPr sz="1400" spc="-105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Bissi</a:t>
                      </a:r>
                      <a:r>
                        <a:rPr sz="1400" spc="-15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400" spc="-114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Solar</a:t>
                      </a:r>
                      <a:r>
                        <a:rPr sz="1400" spc="-17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400" spc="-114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Lugoj</a:t>
                      </a:r>
                      <a:r>
                        <a:rPr sz="1400" spc="-13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400" spc="-5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2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9845" algn="r">
                        <a:lnSpc>
                          <a:spcPts val="1530"/>
                        </a:lnSpc>
                      </a:pPr>
                      <a:r>
                        <a:rPr sz="1400" spc="-10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1,00</a:t>
                      </a:r>
                      <a:r>
                        <a:rPr sz="1400" spc="-195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400" spc="-25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MWp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0660">
                <a:tc>
                  <a:txBody>
                    <a:bodyPr/>
                    <a:lstStyle/>
                    <a:p>
                      <a:pPr marL="9525">
                        <a:lnSpc>
                          <a:spcPts val="1485"/>
                        </a:lnSpc>
                      </a:pPr>
                      <a:r>
                        <a:rPr sz="1400" spc="-105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Bissi</a:t>
                      </a:r>
                      <a:r>
                        <a:rPr sz="1400" spc="-15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400" spc="-114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Solar</a:t>
                      </a:r>
                      <a:r>
                        <a:rPr sz="1400" spc="-17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400" spc="-114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Lugoj</a:t>
                      </a:r>
                      <a:r>
                        <a:rPr sz="1400" spc="-13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400" spc="-5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3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9845" algn="r">
                        <a:lnSpc>
                          <a:spcPts val="1485"/>
                        </a:lnSpc>
                      </a:pPr>
                      <a:r>
                        <a:rPr sz="1400" spc="-10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0,50</a:t>
                      </a:r>
                      <a:r>
                        <a:rPr sz="1400" spc="-195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400" spc="-25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MWp</a:t>
                      </a:r>
                      <a:endParaRPr sz="1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86741" rIns="0" bIns="0" rtlCol="0">
            <a:spAutoFit/>
          </a:bodyPr>
          <a:lstStyle/>
          <a:p>
            <a:pPr marL="103505">
              <a:lnSpc>
                <a:spcPct val="100000"/>
              </a:lnSpc>
              <a:spcBef>
                <a:spcPts val="100"/>
              </a:spcBef>
            </a:pPr>
            <a:r>
              <a:rPr spc="-160" dirty="0"/>
              <a:t>EPC</a:t>
            </a:r>
            <a:r>
              <a:rPr spc="-275" dirty="0"/>
              <a:t> </a:t>
            </a:r>
            <a:r>
              <a:rPr spc="-114" dirty="0"/>
              <a:t>FV</a:t>
            </a:r>
            <a:r>
              <a:rPr spc="-254" dirty="0"/>
              <a:t> </a:t>
            </a:r>
            <a:r>
              <a:rPr dirty="0"/>
              <a:t>–</a:t>
            </a:r>
            <a:r>
              <a:rPr spc="-220" dirty="0"/>
              <a:t> </a:t>
            </a:r>
            <a:r>
              <a:rPr spc="-225" dirty="0"/>
              <a:t>TRACK</a:t>
            </a:r>
            <a:r>
              <a:rPr spc="-240" dirty="0"/>
              <a:t> </a:t>
            </a:r>
            <a:r>
              <a:rPr spc="-229" dirty="0"/>
              <a:t>RECORD</a:t>
            </a:r>
            <a:r>
              <a:rPr spc="-305" dirty="0"/>
              <a:t> </a:t>
            </a:r>
            <a:r>
              <a:rPr spc="-225" dirty="0"/>
              <a:t>INTERNAZIONALE</a:t>
            </a:r>
            <a:r>
              <a:rPr spc="-245" dirty="0"/>
              <a:t> </a:t>
            </a:r>
            <a:r>
              <a:rPr spc="-10" dirty="0"/>
              <a:t>-</a:t>
            </a:r>
            <a:r>
              <a:rPr spc="-145" dirty="0"/>
              <a:t> </a:t>
            </a:r>
            <a:r>
              <a:rPr spc="-110" dirty="0"/>
              <a:t>ROMANIA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1554861" y="791336"/>
            <a:ext cx="3950970" cy="615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480">
              <a:lnSpc>
                <a:spcPts val="196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ROMANIA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ts val="2680"/>
              </a:lnSpc>
            </a:pPr>
            <a:r>
              <a:rPr sz="1800" spc="-200" dirty="0">
                <a:solidFill>
                  <a:srgbClr val="FFFFFF"/>
                </a:solidFill>
                <a:latin typeface="Microsoft Sans Serif"/>
                <a:cs typeface="Microsoft Sans Serif"/>
              </a:rPr>
              <a:t>POTENZA</a:t>
            </a:r>
            <a:r>
              <a:rPr sz="1800" spc="-27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800" spc="-195" dirty="0">
                <a:solidFill>
                  <a:srgbClr val="FFFFFF"/>
                </a:solidFill>
                <a:latin typeface="Microsoft Sans Serif"/>
                <a:cs typeface="Microsoft Sans Serif"/>
              </a:rPr>
              <a:t>TOTALE </a:t>
            </a:r>
            <a:r>
              <a:rPr sz="1800" spc="-190" dirty="0">
                <a:solidFill>
                  <a:srgbClr val="FFFFFF"/>
                </a:solidFill>
                <a:latin typeface="Microsoft Sans Serif"/>
                <a:cs typeface="Microsoft Sans Serif"/>
              </a:rPr>
              <a:t>INSTALLATA:</a:t>
            </a:r>
            <a:r>
              <a:rPr sz="1800" spc="-13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400" b="1" spc="-155" dirty="0">
                <a:solidFill>
                  <a:srgbClr val="FFFFFF"/>
                </a:solidFill>
                <a:latin typeface="Arial"/>
                <a:cs typeface="Arial"/>
              </a:rPr>
              <a:t>41</a:t>
            </a:r>
            <a:r>
              <a:rPr sz="2400" b="1" spc="-2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280" dirty="0">
                <a:solidFill>
                  <a:srgbClr val="FFFFFF"/>
                </a:solidFill>
                <a:latin typeface="Arial"/>
                <a:cs typeface="Arial"/>
              </a:rPr>
              <a:t>MWp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1" y="39535"/>
            <a:ext cx="8566150" cy="6224905"/>
            <a:chOff x="1" y="39535"/>
            <a:chExt cx="8566150" cy="6224905"/>
          </a:xfrm>
        </p:grpSpPr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138160" y="1274279"/>
              <a:ext cx="126441" cy="127419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8199501" y="1378711"/>
              <a:ext cx="367030" cy="305435"/>
            </a:xfrm>
            <a:custGeom>
              <a:avLst/>
              <a:gdLst/>
              <a:ahLst/>
              <a:cxnLst/>
              <a:rect l="l" t="t" r="r" b="b"/>
              <a:pathLst>
                <a:path w="367029" h="305435">
                  <a:moveTo>
                    <a:pt x="119634" y="127254"/>
                  </a:moveTo>
                  <a:lnTo>
                    <a:pt x="23114" y="127254"/>
                  </a:lnTo>
                  <a:lnTo>
                    <a:pt x="0" y="178816"/>
                  </a:lnTo>
                  <a:lnTo>
                    <a:pt x="0" y="179324"/>
                  </a:lnTo>
                  <a:lnTo>
                    <a:pt x="113030" y="179324"/>
                  </a:lnTo>
                  <a:lnTo>
                    <a:pt x="119634" y="127254"/>
                  </a:lnTo>
                  <a:close/>
                </a:path>
                <a:path w="367029" h="305435">
                  <a:moveTo>
                    <a:pt x="128143" y="60833"/>
                  </a:moveTo>
                  <a:lnTo>
                    <a:pt x="52832" y="60833"/>
                  </a:lnTo>
                  <a:lnTo>
                    <a:pt x="31877" y="107823"/>
                  </a:lnTo>
                  <a:lnTo>
                    <a:pt x="122174" y="107823"/>
                  </a:lnTo>
                  <a:lnTo>
                    <a:pt x="128143" y="60833"/>
                  </a:lnTo>
                  <a:close/>
                </a:path>
                <a:path w="367029" h="305435">
                  <a:moveTo>
                    <a:pt x="135890" y="0"/>
                  </a:moveTo>
                  <a:lnTo>
                    <a:pt x="80137" y="0"/>
                  </a:lnTo>
                  <a:lnTo>
                    <a:pt x="61595" y="41402"/>
                  </a:lnTo>
                  <a:lnTo>
                    <a:pt x="130556" y="41402"/>
                  </a:lnTo>
                  <a:lnTo>
                    <a:pt x="135890" y="0"/>
                  </a:lnTo>
                  <a:close/>
                </a:path>
                <a:path w="367029" h="305435">
                  <a:moveTo>
                    <a:pt x="216408" y="41402"/>
                  </a:moveTo>
                  <a:lnTo>
                    <a:pt x="211074" y="0"/>
                  </a:lnTo>
                  <a:lnTo>
                    <a:pt x="155448" y="0"/>
                  </a:lnTo>
                  <a:lnTo>
                    <a:pt x="150241" y="41402"/>
                  </a:lnTo>
                  <a:lnTo>
                    <a:pt x="216408" y="41402"/>
                  </a:lnTo>
                  <a:close/>
                </a:path>
                <a:path w="367029" h="305435">
                  <a:moveTo>
                    <a:pt x="224917" y="107823"/>
                  </a:moveTo>
                  <a:lnTo>
                    <a:pt x="218948" y="60833"/>
                  </a:lnTo>
                  <a:lnTo>
                    <a:pt x="147701" y="60833"/>
                  </a:lnTo>
                  <a:lnTo>
                    <a:pt x="141732" y="107823"/>
                  </a:lnTo>
                  <a:lnTo>
                    <a:pt x="224917" y="107823"/>
                  </a:lnTo>
                  <a:close/>
                </a:path>
                <a:path w="367029" h="305435">
                  <a:moveTo>
                    <a:pt x="234061" y="179324"/>
                  </a:moveTo>
                  <a:lnTo>
                    <a:pt x="227330" y="127254"/>
                  </a:lnTo>
                  <a:lnTo>
                    <a:pt x="139192" y="127254"/>
                  </a:lnTo>
                  <a:lnTo>
                    <a:pt x="132588" y="179324"/>
                  </a:lnTo>
                  <a:lnTo>
                    <a:pt x="234061" y="179324"/>
                  </a:lnTo>
                  <a:close/>
                </a:path>
                <a:path w="367029" h="305435">
                  <a:moveTo>
                    <a:pt x="304927" y="41402"/>
                  </a:moveTo>
                  <a:lnTo>
                    <a:pt x="286385" y="0"/>
                  </a:lnTo>
                  <a:lnTo>
                    <a:pt x="230759" y="0"/>
                  </a:lnTo>
                  <a:lnTo>
                    <a:pt x="235966" y="41402"/>
                  </a:lnTo>
                  <a:lnTo>
                    <a:pt x="304927" y="41402"/>
                  </a:lnTo>
                  <a:close/>
                </a:path>
                <a:path w="367029" h="305435">
                  <a:moveTo>
                    <a:pt x="334772" y="107823"/>
                  </a:moveTo>
                  <a:lnTo>
                    <a:pt x="313690" y="60833"/>
                  </a:lnTo>
                  <a:lnTo>
                    <a:pt x="238506" y="60833"/>
                  </a:lnTo>
                  <a:lnTo>
                    <a:pt x="244475" y="107823"/>
                  </a:lnTo>
                  <a:lnTo>
                    <a:pt x="334772" y="107823"/>
                  </a:lnTo>
                  <a:close/>
                </a:path>
                <a:path w="367029" h="305435">
                  <a:moveTo>
                    <a:pt x="366649" y="198628"/>
                  </a:moveTo>
                  <a:lnTo>
                    <a:pt x="0" y="198628"/>
                  </a:lnTo>
                  <a:lnTo>
                    <a:pt x="0" y="230378"/>
                  </a:lnTo>
                  <a:lnTo>
                    <a:pt x="168656" y="230378"/>
                  </a:lnTo>
                  <a:lnTo>
                    <a:pt x="168656" y="276098"/>
                  </a:lnTo>
                  <a:lnTo>
                    <a:pt x="117094" y="276098"/>
                  </a:lnTo>
                  <a:lnTo>
                    <a:pt x="117094" y="305308"/>
                  </a:lnTo>
                  <a:lnTo>
                    <a:pt x="249555" y="305308"/>
                  </a:lnTo>
                  <a:lnTo>
                    <a:pt x="249555" y="276098"/>
                  </a:lnTo>
                  <a:lnTo>
                    <a:pt x="197866" y="276098"/>
                  </a:lnTo>
                  <a:lnTo>
                    <a:pt x="197866" y="230378"/>
                  </a:lnTo>
                  <a:lnTo>
                    <a:pt x="366649" y="230378"/>
                  </a:lnTo>
                  <a:lnTo>
                    <a:pt x="366649" y="198628"/>
                  </a:lnTo>
                  <a:close/>
                </a:path>
                <a:path w="367029" h="305435">
                  <a:moveTo>
                    <a:pt x="366649" y="178816"/>
                  </a:moveTo>
                  <a:lnTo>
                    <a:pt x="343535" y="127254"/>
                  </a:lnTo>
                  <a:lnTo>
                    <a:pt x="247015" y="127254"/>
                  </a:lnTo>
                  <a:lnTo>
                    <a:pt x="253619" y="179324"/>
                  </a:lnTo>
                  <a:lnTo>
                    <a:pt x="366649" y="179324"/>
                  </a:lnTo>
                  <a:lnTo>
                    <a:pt x="366649" y="1788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969764" y="4002023"/>
              <a:ext cx="2382520" cy="1109980"/>
            </a:xfrm>
            <a:custGeom>
              <a:avLst/>
              <a:gdLst/>
              <a:ahLst/>
              <a:cxnLst/>
              <a:rect l="l" t="t" r="r" b="b"/>
              <a:pathLst>
                <a:path w="2382520" h="1109979">
                  <a:moveTo>
                    <a:pt x="1173480" y="554736"/>
                  </a:moveTo>
                  <a:lnTo>
                    <a:pt x="1171575" y="509270"/>
                  </a:lnTo>
                  <a:lnTo>
                    <a:pt x="1165733" y="464820"/>
                  </a:lnTo>
                  <a:lnTo>
                    <a:pt x="1156462" y="421386"/>
                  </a:lnTo>
                  <a:lnTo>
                    <a:pt x="1143508" y="379476"/>
                  </a:lnTo>
                  <a:lnTo>
                    <a:pt x="1127379" y="338836"/>
                  </a:lnTo>
                  <a:lnTo>
                    <a:pt x="1107948" y="299847"/>
                  </a:lnTo>
                  <a:lnTo>
                    <a:pt x="1085596" y="262509"/>
                  </a:lnTo>
                  <a:lnTo>
                    <a:pt x="1060323" y="227076"/>
                  </a:lnTo>
                  <a:lnTo>
                    <a:pt x="1032256" y="193802"/>
                  </a:lnTo>
                  <a:lnTo>
                    <a:pt x="1001649" y="162560"/>
                  </a:lnTo>
                  <a:lnTo>
                    <a:pt x="968629" y="133604"/>
                  </a:lnTo>
                  <a:lnTo>
                    <a:pt x="933323" y="107061"/>
                  </a:lnTo>
                  <a:lnTo>
                    <a:pt x="895858" y="83185"/>
                  </a:lnTo>
                  <a:lnTo>
                    <a:pt x="856361" y="61976"/>
                  </a:lnTo>
                  <a:lnTo>
                    <a:pt x="815086" y="43561"/>
                  </a:lnTo>
                  <a:lnTo>
                    <a:pt x="772160" y="28321"/>
                  </a:lnTo>
                  <a:lnTo>
                    <a:pt x="727710" y="16129"/>
                  </a:lnTo>
                  <a:lnTo>
                    <a:pt x="681863" y="7239"/>
                  </a:lnTo>
                  <a:lnTo>
                    <a:pt x="634873" y="1778"/>
                  </a:lnTo>
                  <a:lnTo>
                    <a:pt x="586740" y="0"/>
                  </a:lnTo>
                  <a:lnTo>
                    <a:pt x="538607" y="1778"/>
                  </a:lnTo>
                  <a:lnTo>
                    <a:pt x="491490" y="7239"/>
                  </a:lnTo>
                  <a:lnTo>
                    <a:pt x="445770" y="16129"/>
                  </a:lnTo>
                  <a:lnTo>
                    <a:pt x="401193" y="28321"/>
                  </a:lnTo>
                  <a:lnTo>
                    <a:pt x="358267" y="43561"/>
                  </a:lnTo>
                  <a:lnTo>
                    <a:pt x="317119" y="61976"/>
                  </a:lnTo>
                  <a:lnTo>
                    <a:pt x="277622" y="83185"/>
                  </a:lnTo>
                  <a:lnTo>
                    <a:pt x="240157" y="107061"/>
                  </a:lnTo>
                  <a:lnTo>
                    <a:pt x="204851" y="133604"/>
                  </a:lnTo>
                  <a:lnTo>
                    <a:pt x="171831" y="162433"/>
                  </a:lnTo>
                  <a:lnTo>
                    <a:pt x="141224" y="193802"/>
                  </a:lnTo>
                  <a:lnTo>
                    <a:pt x="113157" y="227076"/>
                  </a:lnTo>
                  <a:lnTo>
                    <a:pt x="87884" y="262509"/>
                  </a:lnTo>
                  <a:lnTo>
                    <a:pt x="65405" y="299847"/>
                  </a:lnTo>
                  <a:lnTo>
                    <a:pt x="46101" y="338836"/>
                  </a:lnTo>
                  <a:lnTo>
                    <a:pt x="29845" y="379476"/>
                  </a:lnTo>
                  <a:lnTo>
                    <a:pt x="17018" y="421386"/>
                  </a:lnTo>
                  <a:lnTo>
                    <a:pt x="7620" y="464820"/>
                  </a:lnTo>
                  <a:lnTo>
                    <a:pt x="1905" y="509270"/>
                  </a:lnTo>
                  <a:lnTo>
                    <a:pt x="0" y="554736"/>
                  </a:lnTo>
                  <a:lnTo>
                    <a:pt x="1905" y="600202"/>
                  </a:lnTo>
                  <a:lnTo>
                    <a:pt x="7620" y="644652"/>
                  </a:lnTo>
                  <a:lnTo>
                    <a:pt x="17018" y="688086"/>
                  </a:lnTo>
                  <a:lnTo>
                    <a:pt x="29845" y="729996"/>
                  </a:lnTo>
                  <a:lnTo>
                    <a:pt x="46101" y="770636"/>
                  </a:lnTo>
                  <a:lnTo>
                    <a:pt x="65405" y="809625"/>
                  </a:lnTo>
                  <a:lnTo>
                    <a:pt x="87884" y="846963"/>
                  </a:lnTo>
                  <a:lnTo>
                    <a:pt x="113157" y="882396"/>
                  </a:lnTo>
                  <a:lnTo>
                    <a:pt x="141224" y="915670"/>
                  </a:lnTo>
                  <a:lnTo>
                    <a:pt x="171831" y="946912"/>
                  </a:lnTo>
                  <a:lnTo>
                    <a:pt x="204851" y="975868"/>
                  </a:lnTo>
                  <a:lnTo>
                    <a:pt x="240157" y="1002411"/>
                  </a:lnTo>
                  <a:lnTo>
                    <a:pt x="277622" y="1026287"/>
                  </a:lnTo>
                  <a:lnTo>
                    <a:pt x="317119" y="1047496"/>
                  </a:lnTo>
                  <a:lnTo>
                    <a:pt x="358267" y="1065911"/>
                  </a:lnTo>
                  <a:lnTo>
                    <a:pt x="401193" y="1081151"/>
                  </a:lnTo>
                  <a:lnTo>
                    <a:pt x="445770" y="1093343"/>
                  </a:lnTo>
                  <a:lnTo>
                    <a:pt x="491490" y="1102233"/>
                  </a:lnTo>
                  <a:lnTo>
                    <a:pt x="538607" y="1107694"/>
                  </a:lnTo>
                  <a:lnTo>
                    <a:pt x="586740" y="1109472"/>
                  </a:lnTo>
                  <a:lnTo>
                    <a:pt x="634873" y="1107694"/>
                  </a:lnTo>
                  <a:lnTo>
                    <a:pt x="681863" y="1102233"/>
                  </a:lnTo>
                  <a:lnTo>
                    <a:pt x="727710" y="1093343"/>
                  </a:lnTo>
                  <a:lnTo>
                    <a:pt x="772160" y="1081151"/>
                  </a:lnTo>
                  <a:lnTo>
                    <a:pt x="815086" y="1065911"/>
                  </a:lnTo>
                  <a:lnTo>
                    <a:pt x="856361" y="1047496"/>
                  </a:lnTo>
                  <a:lnTo>
                    <a:pt x="895858" y="1026287"/>
                  </a:lnTo>
                  <a:lnTo>
                    <a:pt x="933323" y="1002411"/>
                  </a:lnTo>
                  <a:lnTo>
                    <a:pt x="968629" y="975868"/>
                  </a:lnTo>
                  <a:lnTo>
                    <a:pt x="1001649" y="946912"/>
                  </a:lnTo>
                  <a:lnTo>
                    <a:pt x="1032256" y="915670"/>
                  </a:lnTo>
                  <a:lnTo>
                    <a:pt x="1060323" y="882396"/>
                  </a:lnTo>
                  <a:lnTo>
                    <a:pt x="1085596" y="846963"/>
                  </a:lnTo>
                  <a:lnTo>
                    <a:pt x="1107948" y="809625"/>
                  </a:lnTo>
                  <a:lnTo>
                    <a:pt x="1127379" y="770636"/>
                  </a:lnTo>
                  <a:lnTo>
                    <a:pt x="1143508" y="729996"/>
                  </a:lnTo>
                  <a:lnTo>
                    <a:pt x="1156462" y="688086"/>
                  </a:lnTo>
                  <a:lnTo>
                    <a:pt x="1165733" y="644652"/>
                  </a:lnTo>
                  <a:lnTo>
                    <a:pt x="1171575" y="600202"/>
                  </a:lnTo>
                  <a:lnTo>
                    <a:pt x="1173480" y="554736"/>
                  </a:lnTo>
                  <a:close/>
                </a:path>
                <a:path w="2382520" h="1109979">
                  <a:moveTo>
                    <a:pt x="2382012" y="620268"/>
                  </a:moveTo>
                  <a:lnTo>
                    <a:pt x="2379345" y="570738"/>
                  </a:lnTo>
                  <a:lnTo>
                    <a:pt x="2371598" y="522859"/>
                  </a:lnTo>
                  <a:lnTo>
                    <a:pt x="2359025" y="476758"/>
                  </a:lnTo>
                  <a:lnTo>
                    <a:pt x="2342007" y="432689"/>
                  </a:lnTo>
                  <a:lnTo>
                    <a:pt x="2320671" y="391033"/>
                  </a:lnTo>
                  <a:lnTo>
                    <a:pt x="2295271" y="352044"/>
                  </a:lnTo>
                  <a:lnTo>
                    <a:pt x="2266188" y="315976"/>
                  </a:lnTo>
                  <a:lnTo>
                    <a:pt x="2233676" y="283083"/>
                  </a:lnTo>
                  <a:lnTo>
                    <a:pt x="2197989" y="253746"/>
                  </a:lnTo>
                  <a:lnTo>
                    <a:pt x="2159381" y="228092"/>
                  </a:lnTo>
                  <a:lnTo>
                    <a:pt x="2118106" y="206502"/>
                  </a:lnTo>
                  <a:lnTo>
                    <a:pt x="2074545" y="189230"/>
                  </a:lnTo>
                  <a:lnTo>
                    <a:pt x="2028825" y="176530"/>
                  </a:lnTo>
                  <a:lnTo>
                    <a:pt x="1981454" y="168783"/>
                  </a:lnTo>
                  <a:lnTo>
                    <a:pt x="1932432" y="166116"/>
                  </a:lnTo>
                  <a:lnTo>
                    <a:pt x="1883410" y="168783"/>
                  </a:lnTo>
                  <a:lnTo>
                    <a:pt x="1836039" y="176530"/>
                  </a:lnTo>
                  <a:lnTo>
                    <a:pt x="1790319" y="189230"/>
                  </a:lnTo>
                  <a:lnTo>
                    <a:pt x="1746758" y="206502"/>
                  </a:lnTo>
                  <a:lnTo>
                    <a:pt x="1705483" y="228092"/>
                  </a:lnTo>
                  <a:lnTo>
                    <a:pt x="1666875" y="253746"/>
                  </a:lnTo>
                  <a:lnTo>
                    <a:pt x="1631188" y="283083"/>
                  </a:lnTo>
                  <a:lnTo>
                    <a:pt x="1598676" y="315976"/>
                  </a:lnTo>
                  <a:lnTo>
                    <a:pt x="1569580" y="352044"/>
                  </a:lnTo>
                  <a:lnTo>
                    <a:pt x="1544180" y="391033"/>
                  </a:lnTo>
                  <a:lnTo>
                    <a:pt x="1522857" y="432689"/>
                  </a:lnTo>
                  <a:lnTo>
                    <a:pt x="1505712" y="476758"/>
                  </a:lnTo>
                  <a:lnTo>
                    <a:pt x="1493266" y="522859"/>
                  </a:lnTo>
                  <a:lnTo>
                    <a:pt x="1485519" y="570738"/>
                  </a:lnTo>
                  <a:lnTo>
                    <a:pt x="1482852" y="620268"/>
                  </a:lnTo>
                  <a:lnTo>
                    <a:pt x="1485519" y="669798"/>
                  </a:lnTo>
                  <a:lnTo>
                    <a:pt x="1493266" y="717677"/>
                  </a:lnTo>
                  <a:lnTo>
                    <a:pt x="1505712" y="763778"/>
                  </a:lnTo>
                  <a:lnTo>
                    <a:pt x="1522857" y="807847"/>
                  </a:lnTo>
                  <a:lnTo>
                    <a:pt x="1544180" y="849503"/>
                  </a:lnTo>
                  <a:lnTo>
                    <a:pt x="1569580" y="888492"/>
                  </a:lnTo>
                  <a:lnTo>
                    <a:pt x="1598676" y="924560"/>
                  </a:lnTo>
                  <a:lnTo>
                    <a:pt x="1631188" y="957453"/>
                  </a:lnTo>
                  <a:lnTo>
                    <a:pt x="1666875" y="986790"/>
                  </a:lnTo>
                  <a:lnTo>
                    <a:pt x="1705483" y="1012444"/>
                  </a:lnTo>
                  <a:lnTo>
                    <a:pt x="1746758" y="1034034"/>
                  </a:lnTo>
                  <a:lnTo>
                    <a:pt x="1790319" y="1051306"/>
                  </a:lnTo>
                  <a:lnTo>
                    <a:pt x="1836039" y="1064006"/>
                  </a:lnTo>
                  <a:lnTo>
                    <a:pt x="1883410" y="1071753"/>
                  </a:lnTo>
                  <a:lnTo>
                    <a:pt x="1932432" y="1074420"/>
                  </a:lnTo>
                  <a:lnTo>
                    <a:pt x="1981454" y="1071753"/>
                  </a:lnTo>
                  <a:lnTo>
                    <a:pt x="2028825" y="1064006"/>
                  </a:lnTo>
                  <a:lnTo>
                    <a:pt x="2074545" y="1051306"/>
                  </a:lnTo>
                  <a:lnTo>
                    <a:pt x="2118106" y="1034034"/>
                  </a:lnTo>
                  <a:lnTo>
                    <a:pt x="2159381" y="1012444"/>
                  </a:lnTo>
                  <a:lnTo>
                    <a:pt x="2197989" y="986790"/>
                  </a:lnTo>
                  <a:lnTo>
                    <a:pt x="2233676" y="957453"/>
                  </a:lnTo>
                  <a:lnTo>
                    <a:pt x="2266188" y="924560"/>
                  </a:lnTo>
                  <a:lnTo>
                    <a:pt x="2295271" y="888492"/>
                  </a:lnTo>
                  <a:lnTo>
                    <a:pt x="2320671" y="849503"/>
                  </a:lnTo>
                  <a:lnTo>
                    <a:pt x="2342007" y="807847"/>
                  </a:lnTo>
                  <a:lnTo>
                    <a:pt x="2359025" y="763778"/>
                  </a:lnTo>
                  <a:lnTo>
                    <a:pt x="2371598" y="717677"/>
                  </a:lnTo>
                  <a:lnTo>
                    <a:pt x="2379345" y="669798"/>
                  </a:lnTo>
                  <a:lnTo>
                    <a:pt x="2382012" y="620268"/>
                  </a:lnTo>
                  <a:close/>
                </a:path>
              </a:pathLst>
            </a:custGeom>
            <a:solidFill>
              <a:srgbClr val="FFFFFF">
                <a:alpha val="4392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613144" y="4328922"/>
              <a:ext cx="171310" cy="172085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6888226" y="4470146"/>
              <a:ext cx="261620" cy="145415"/>
            </a:xfrm>
            <a:custGeom>
              <a:avLst/>
              <a:gdLst/>
              <a:ahLst/>
              <a:cxnLst/>
              <a:rect l="l" t="t" r="r" b="b"/>
              <a:pathLst>
                <a:path w="261620" h="145414">
                  <a:moveTo>
                    <a:pt x="112649" y="145415"/>
                  </a:moveTo>
                  <a:lnTo>
                    <a:pt x="104521" y="82169"/>
                  </a:lnTo>
                  <a:lnTo>
                    <a:pt x="8128" y="82169"/>
                  </a:lnTo>
                  <a:lnTo>
                    <a:pt x="0" y="145415"/>
                  </a:lnTo>
                  <a:lnTo>
                    <a:pt x="112649" y="145415"/>
                  </a:lnTo>
                  <a:close/>
                </a:path>
                <a:path w="261620" h="145414">
                  <a:moveTo>
                    <a:pt x="221234" y="55753"/>
                  </a:moveTo>
                  <a:lnTo>
                    <a:pt x="196088" y="0"/>
                  </a:lnTo>
                  <a:lnTo>
                    <a:pt x="120650" y="0"/>
                  </a:lnTo>
                  <a:lnTo>
                    <a:pt x="127762" y="55753"/>
                  </a:lnTo>
                  <a:lnTo>
                    <a:pt x="221234" y="55753"/>
                  </a:lnTo>
                  <a:close/>
                </a:path>
                <a:path w="261620" h="145414">
                  <a:moveTo>
                    <a:pt x="261493" y="145415"/>
                  </a:moveTo>
                  <a:lnTo>
                    <a:pt x="233045" y="82169"/>
                  </a:lnTo>
                  <a:lnTo>
                    <a:pt x="131191" y="82169"/>
                  </a:lnTo>
                  <a:lnTo>
                    <a:pt x="139319" y="145415"/>
                  </a:lnTo>
                  <a:lnTo>
                    <a:pt x="261493" y="14541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030847" y="4641968"/>
              <a:ext cx="162128" cy="70239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6696202" y="4470146"/>
              <a:ext cx="497205" cy="413384"/>
            </a:xfrm>
            <a:custGeom>
              <a:avLst/>
              <a:gdLst/>
              <a:ahLst/>
              <a:cxnLst/>
              <a:rect l="l" t="t" r="r" b="b"/>
              <a:pathLst>
                <a:path w="497204" h="413385">
                  <a:moveTo>
                    <a:pt x="162052" y="171831"/>
                  </a:moveTo>
                  <a:lnTo>
                    <a:pt x="31369" y="171831"/>
                  </a:lnTo>
                  <a:lnTo>
                    <a:pt x="0" y="241427"/>
                  </a:lnTo>
                  <a:lnTo>
                    <a:pt x="0" y="242062"/>
                  </a:lnTo>
                  <a:lnTo>
                    <a:pt x="153162" y="242062"/>
                  </a:lnTo>
                  <a:lnTo>
                    <a:pt x="162052" y="171831"/>
                  </a:lnTo>
                  <a:close/>
                </a:path>
                <a:path w="497204" h="413385">
                  <a:moveTo>
                    <a:pt x="173609" y="82169"/>
                  </a:moveTo>
                  <a:lnTo>
                    <a:pt x="71628" y="82169"/>
                  </a:lnTo>
                  <a:lnTo>
                    <a:pt x="43180" y="145415"/>
                  </a:lnTo>
                  <a:lnTo>
                    <a:pt x="165481" y="145415"/>
                  </a:lnTo>
                  <a:lnTo>
                    <a:pt x="173609" y="82169"/>
                  </a:lnTo>
                  <a:close/>
                </a:path>
                <a:path w="497204" h="413385">
                  <a:moveTo>
                    <a:pt x="184150" y="0"/>
                  </a:moveTo>
                  <a:lnTo>
                    <a:pt x="108712" y="0"/>
                  </a:lnTo>
                  <a:lnTo>
                    <a:pt x="83566" y="55753"/>
                  </a:lnTo>
                  <a:lnTo>
                    <a:pt x="177038" y="55753"/>
                  </a:lnTo>
                  <a:lnTo>
                    <a:pt x="184150" y="0"/>
                  </a:lnTo>
                  <a:close/>
                </a:path>
                <a:path w="497204" h="413385">
                  <a:moveTo>
                    <a:pt x="293243" y="55753"/>
                  </a:moveTo>
                  <a:lnTo>
                    <a:pt x="286004" y="0"/>
                  </a:lnTo>
                  <a:lnTo>
                    <a:pt x="210693" y="0"/>
                  </a:lnTo>
                  <a:lnTo>
                    <a:pt x="203581" y="55753"/>
                  </a:lnTo>
                  <a:lnTo>
                    <a:pt x="293243" y="55753"/>
                  </a:lnTo>
                  <a:close/>
                </a:path>
                <a:path w="497204" h="413385">
                  <a:moveTo>
                    <a:pt x="317119" y="242062"/>
                  </a:moveTo>
                  <a:lnTo>
                    <a:pt x="308102" y="171831"/>
                  </a:lnTo>
                  <a:lnTo>
                    <a:pt x="188722" y="171831"/>
                  </a:lnTo>
                  <a:lnTo>
                    <a:pt x="179705" y="242062"/>
                  </a:lnTo>
                  <a:lnTo>
                    <a:pt x="317119" y="242062"/>
                  </a:lnTo>
                  <a:close/>
                </a:path>
                <a:path w="497204" h="413385">
                  <a:moveTo>
                    <a:pt x="496824" y="268224"/>
                  </a:moveTo>
                  <a:lnTo>
                    <a:pt x="0" y="268224"/>
                  </a:lnTo>
                  <a:lnTo>
                    <a:pt x="0" y="310134"/>
                  </a:lnTo>
                  <a:lnTo>
                    <a:pt x="228600" y="310134"/>
                  </a:lnTo>
                  <a:lnTo>
                    <a:pt x="228600" y="372364"/>
                  </a:lnTo>
                  <a:lnTo>
                    <a:pt x="158750" y="372364"/>
                  </a:lnTo>
                  <a:lnTo>
                    <a:pt x="158750" y="413004"/>
                  </a:lnTo>
                  <a:lnTo>
                    <a:pt x="338074" y="413004"/>
                  </a:lnTo>
                  <a:lnTo>
                    <a:pt x="338074" y="372364"/>
                  </a:lnTo>
                  <a:lnTo>
                    <a:pt x="268097" y="372364"/>
                  </a:lnTo>
                  <a:lnTo>
                    <a:pt x="268097" y="310134"/>
                  </a:lnTo>
                  <a:lnTo>
                    <a:pt x="496824" y="310134"/>
                  </a:lnTo>
                  <a:lnTo>
                    <a:pt x="496824" y="2682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218938" y="4214063"/>
              <a:ext cx="181101" cy="181914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5509768" y="4363339"/>
              <a:ext cx="276860" cy="154305"/>
            </a:xfrm>
            <a:custGeom>
              <a:avLst/>
              <a:gdLst/>
              <a:ahLst/>
              <a:cxnLst/>
              <a:rect l="l" t="t" r="r" b="b"/>
              <a:pathLst>
                <a:path w="276860" h="154304">
                  <a:moveTo>
                    <a:pt x="119126" y="153797"/>
                  </a:moveTo>
                  <a:lnTo>
                    <a:pt x="110490" y="86868"/>
                  </a:lnTo>
                  <a:lnTo>
                    <a:pt x="8636" y="86868"/>
                  </a:lnTo>
                  <a:lnTo>
                    <a:pt x="0" y="153797"/>
                  </a:lnTo>
                  <a:lnTo>
                    <a:pt x="119126" y="153797"/>
                  </a:lnTo>
                  <a:close/>
                </a:path>
                <a:path w="276860" h="154304">
                  <a:moveTo>
                    <a:pt x="233807" y="58928"/>
                  </a:moveTo>
                  <a:lnTo>
                    <a:pt x="207264" y="0"/>
                  </a:lnTo>
                  <a:lnTo>
                    <a:pt x="127508" y="0"/>
                  </a:lnTo>
                  <a:lnTo>
                    <a:pt x="135001" y="58928"/>
                  </a:lnTo>
                  <a:lnTo>
                    <a:pt x="233807" y="58928"/>
                  </a:lnTo>
                  <a:close/>
                </a:path>
                <a:path w="276860" h="154304">
                  <a:moveTo>
                    <a:pt x="276479" y="153797"/>
                  </a:moveTo>
                  <a:lnTo>
                    <a:pt x="246380" y="86868"/>
                  </a:lnTo>
                  <a:lnTo>
                    <a:pt x="138557" y="86868"/>
                  </a:lnTo>
                  <a:lnTo>
                    <a:pt x="147193" y="153797"/>
                  </a:lnTo>
                  <a:lnTo>
                    <a:pt x="276479" y="15379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660517" y="4544991"/>
              <a:ext cx="171386" cy="74253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5306695" y="4363339"/>
              <a:ext cx="525780" cy="437515"/>
            </a:xfrm>
            <a:custGeom>
              <a:avLst/>
              <a:gdLst/>
              <a:ahLst/>
              <a:cxnLst/>
              <a:rect l="l" t="t" r="r" b="b"/>
              <a:pathLst>
                <a:path w="525779" h="437514">
                  <a:moveTo>
                    <a:pt x="171450" y="181610"/>
                  </a:moveTo>
                  <a:lnTo>
                    <a:pt x="33147" y="181610"/>
                  </a:lnTo>
                  <a:lnTo>
                    <a:pt x="0" y="255270"/>
                  </a:lnTo>
                  <a:lnTo>
                    <a:pt x="0" y="255905"/>
                  </a:lnTo>
                  <a:lnTo>
                    <a:pt x="161925" y="255905"/>
                  </a:lnTo>
                  <a:lnTo>
                    <a:pt x="171450" y="181610"/>
                  </a:lnTo>
                  <a:close/>
                </a:path>
                <a:path w="525779" h="437514">
                  <a:moveTo>
                    <a:pt x="183642" y="86868"/>
                  </a:moveTo>
                  <a:lnTo>
                    <a:pt x="75819" y="86868"/>
                  </a:lnTo>
                  <a:lnTo>
                    <a:pt x="45720" y="153797"/>
                  </a:lnTo>
                  <a:lnTo>
                    <a:pt x="175006" y="153797"/>
                  </a:lnTo>
                  <a:lnTo>
                    <a:pt x="183642" y="86868"/>
                  </a:lnTo>
                  <a:close/>
                </a:path>
                <a:path w="525779" h="437514">
                  <a:moveTo>
                    <a:pt x="194691" y="0"/>
                  </a:moveTo>
                  <a:lnTo>
                    <a:pt x="114935" y="0"/>
                  </a:lnTo>
                  <a:lnTo>
                    <a:pt x="88392" y="58928"/>
                  </a:lnTo>
                  <a:lnTo>
                    <a:pt x="187198" y="58928"/>
                  </a:lnTo>
                  <a:lnTo>
                    <a:pt x="194691" y="0"/>
                  </a:lnTo>
                  <a:close/>
                </a:path>
                <a:path w="525779" h="437514">
                  <a:moveTo>
                    <a:pt x="310007" y="58928"/>
                  </a:moveTo>
                  <a:lnTo>
                    <a:pt x="302387" y="0"/>
                  </a:lnTo>
                  <a:lnTo>
                    <a:pt x="222758" y="0"/>
                  </a:lnTo>
                  <a:lnTo>
                    <a:pt x="215265" y="58928"/>
                  </a:lnTo>
                  <a:lnTo>
                    <a:pt x="310007" y="58928"/>
                  </a:lnTo>
                  <a:close/>
                </a:path>
                <a:path w="525779" h="437514">
                  <a:moveTo>
                    <a:pt x="335280" y="255905"/>
                  </a:moveTo>
                  <a:lnTo>
                    <a:pt x="325755" y="181610"/>
                  </a:lnTo>
                  <a:lnTo>
                    <a:pt x="199517" y="181610"/>
                  </a:lnTo>
                  <a:lnTo>
                    <a:pt x="189992" y="255905"/>
                  </a:lnTo>
                  <a:lnTo>
                    <a:pt x="335280" y="255905"/>
                  </a:lnTo>
                  <a:close/>
                </a:path>
                <a:path w="525779" h="437514">
                  <a:moveTo>
                    <a:pt x="525272" y="283591"/>
                  </a:moveTo>
                  <a:lnTo>
                    <a:pt x="0" y="283591"/>
                  </a:lnTo>
                  <a:lnTo>
                    <a:pt x="0" y="328041"/>
                  </a:lnTo>
                  <a:lnTo>
                    <a:pt x="241681" y="328041"/>
                  </a:lnTo>
                  <a:lnTo>
                    <a:pt x="241681" y="395351"/>
                  </a:lnTo>
                  <a:lnTo>
                    <a:pt x="167767" y="395351"/>
                  </a:lnTo>
                  <a:lnTo>
                    <a:pt x="167767" y="437261"/>
                  </a:lnTo>
                  <a:lnTo>
                    <a:pt x="357505" y="437261"/>
                  </a:lnTo>
                  <a:lnTo>
                    <a:pt x="357505" y="395351"/>
                  </a:lnTo>
                  <a:lnTo>
                    <a:pt x="283464" y="395351"/>
                  </a:lnTo>
                  <a:lnTo>
                    <a:pt x="283464" y="328041"/>
                  </a:lnTo>
                  <a:lnTo>
                    <a:pt x="525272" y="328041"/>
                  </a:lnTo>
                  <a:lnTo>
                    <a:pt x="525272" y="28359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6329171" y="2420112"/>
              <a:ext cx="782320" cy="782320"/>
            </a:xfrm>
            <a:custGeom>
              <a:avLst/>
              <a:gdLst/>
              <a:ahLst/>
              <a:cxnLst/>
              <a:rect l="l" t="t" r="r" b="b"/>
              <a:pathLst>
                <a:path w="782320" h="782319">
                  <a:moveTo>
                    <a:pt x="390905" y="0"/>
                  </a:moveTo>
                  <a:lnTo>
                    <a:pt x="341883" y="3048"/>
                  </a:lnTo>
                  <a:lnTo>
                    <a:pt x="294639" y="11937"/>
                  </a:lnTo>
                  <a:lnTo>
                    <a:pt x="249554" y="26288"/>
                  </a:lnTo>
                  <a:lnTo>
                    <a:pt x="207136" y="45847"/>
                  </a:lnTo>
                  <a:lnTo>
                    <a:pt x="167512" y="69976"/>
                  </a:lnTo>
                  <a:lnTo>
                    <a:pt x="131317" y="98678"/>
                  </a:lnTo>
                  <a:lnTo>
                    <a:pt x="98678" y="131317"/>
                  </a:lnTo>
                  <a:lnTo>
                    <a:pt x="69976" y="167512"/>
                  </a:lnTo>
                  <a:lnTo>
                    <a:pt x="45847" y="207137"/>
                  </a:lnTo>
                  <a:lnTo>
                    <a:pt x="26288" y="249554"/>
                  </a:lnTo>
                  <a:lnTo>
                    <a:pt x="11937" y="294639"/>
                  </a:lnTo>
                  <a:lnTo>
                    <a:pt x="3048" y="341884"/>
                  </a:lnTo>
                  <a:lnTo>
                    <a:pt x="0" y="390905"/>
                  </a:lnTo>
                  <a:lnTo>
                    <a:pt x="3048" y="439927"/>
                  </a:lnTo>
                  <a:lnTo>
                    <a:pt x="11937" y="487172"/>
                  </a:lnTo>
                  <a:lnTo>
                    <a:pt x="26288" y="532129"/>
                  </a:lnTo>
                  <a:lnTo>
                    <a:pt x="45847" y="574675"/>
                  </a:lnTo>
                  <a:lnTo>
                    <a:pt x="69976" y="614299"/>
                  </a:lnTo>
                  <a:lnTo>
                    <a:pt x="98678" y="650493"/>
                  </a:lnTo>
                  <a:lnTo>
                    <a:pt x="131317" y="683133"/>
                  </a:lnTo>
                  <a:lnTo>
                    <a:pt x="167512" y="711835"/>
                  </a:lnTo>
                  <a:lnTo>
                    <a:pt x="207136" y="735964"/>
                  </a:lnTo>
                  <a:lnTo>
                    <a:pt x="249554" y="755523"/>
                  </a:lnTo>
                  <a:lnTo>
                    <a:pt x="294639" y="769874"/>
                  </a:lnTo>
                  <a:lnTo>
                    <a:pt x="341883" y="778763"/>
                  </a:lnTo>
                  <a:lnTo>
                    <a:pt x="390905" y="781812"/>
                  </a:lnTo>
                  <a:lnTo>
                    <a:pt x="439927" y="778763"/>
                  </a:lnTo>
                  <a:lnTo>
                    <a:pt x="487172" y="769874"/>
                  </a:lnTo>
                  <a:lnTo>
                    <a:pt x="532129" y="755523"/>
                  </a:lnTo>
                  <a:lnTo>
                    <a:pt x="574675" y="735964"/>
                  </a:lnTo>
                  <a:lnTo>
                    <a:pt x="614299" y="711835"/>
                  </a:lnTo>
                  <a:lnTo>
                    <a:pt x="650494" y="683133"/>
                  </a:lnTo>
                  <a:lnTo>
                    <a:pt x="683132" y="650493"/>
                  </a:lnTo>
                  <a:lnTo>
                    <a:pt x="711834" y="614299"/>
                  </a:lnTo>
                  <a:lnTo>
                    <a:pt x="735964" y="574675"/>
                  </a:lnTo>
                  <a:lnTo>
                    <a:pt x="755523" y="532129"/>
                  </a:lnTo>
                  <a:lnTo>
                    <a:pt x="769874" y="487172"/>
                  </a:lnTo>
                  <a:lnTo>
                    <a:pt x="778763" y="439927"/>
                  </a:lnTo>
                  <a:lnTo>
                    <a:pt x="781811" y="390905"/>
                  </a:lnTo>
                  <a:lnTo>
                    <a:pt x="778763" y="341884"/>
                  </a:lnTo>
                  <a:lnTo>
                    <a:pt x="769874" y="294639"/>
                  </a:lnTo>
                  <a:lnTo>
                    <a:pt x="755523" y="249554"/>
                  </a:lnTo>
                  <a:lnTo>
                    <a:pt x="735964" y="207137"/>
                  </a:lnTo>
                  <a:lnTo>
                    <a:pt x="711834" y="167512"/>
                  </a:lnTo>
                  <a:lnTo>
                    <a:pt x="683132" y="131317"/>
                  </a:lnTo>
                  <a:lnTo>
                    <a:pt x="650494" y="98678"/>
                  </a:lnTo>
                  <a:lnTo>
                    <a:pt x="614299" y="69976"/>
                  </a:lnTo>
                  <a:lnTo>
                    <a:pt x="574675" y="45847"/>
                  </a:lnTo>
                  <a:lnTo>
                    <a:pt x="532129" y="26288"/>
                  </a:lnTo>
                  <a:lnTo>
                    <a:pt x="487172" y="11937"/>
                  </a:lnTo>
                  <a:lnTo>
                    <a:pt x="439927" y="3048"/>
                  </a:lnTo>
                  <a:lnTo>
                    <a:pt x="390905" y="0"/>
                  </a:lnTo>
                  <a:close/>
                </a:path>
              </a:pathLst>
            </a:custGeom>
            <a:solidFill>
              <a:srgbClr val="FFFFFF">
                <a:alpha val="4392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480556" y="2589410"/>
              <a:ext cx="120728" cy="121277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674485" y="2688907"/>
              <a:ext cx="214756" cy="170624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6539103" y="2877819"/>
              <a:ext cx="350520" cy="101600"/>
            </a:xfrm>
            <a:custGeom>
              <a:avLst/>
              <a:gdLst/>
              <a:ahLst/>
              <a:cxnLst/>
              <a:rect l="l" t="t" r="r" b="b"/>
              <a:pathLst>
                <a:path w="350520" h="101600">
                  <a:moveTo>
                    <a:pt x="350139" y="0"/>
                  </a:moveTo>
                  <a:lnTo>
                    <a:pt x="0" y="0"/>
                  </a:lnTo>
                  <a:lnTo>
                    <a:pt x="0" y="30480"/>
                  </a:lnTo>
                  <a:lnTo>
                    <a:pt x="161163" y="30480"/>
                  </a:lnTo>
                  <a:lnTo>
                    <a:pt x="161163" y="74930"/>
                  </a:lnTo>
                  <a:lnTo>
                    <a:pt x="111760" y="74930"/>
                  </a:lnTo>
                  <a:lnTo>
                    <a:pt x="111760" y="101600"/>
                  </a:lnTo>
                  <a:lnTo>
                    <a:pt x="238252" y="101600"/>
                  </a:lnTo>
                  <a:lnTo>
                    <a:pt x="238252" y="74930"/>
                  </a:lnTo>
                  <a:lnTo>
                    <a:pt x="188976" y="74930"/>
                  </a:lnTo>
                  <a:lnTo>
                    <a:pt x="188976" y="30480"/>
                  </a:lnTo>
                  <a:lnTo>
                    <a:pt x="350139" y="30480"/>
                  </a:lnTo>
                  <a:lnTo>
                    <a:pt x="35013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539102" y="2688907"/>
              <a:ext cx="223481" cy="170624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6775703" y="2814827"/>
              <a:ext cx="782320" cy="782320"/>
            </a:xfrm>
            <a:custGeom>
              <a:avLst/>
              <a:gdLst/>
              <a:ahLst/>
              <a:cxnLst/>
              <a:rect l="l" t="t" r="r" b="b"/>
              <a:pathLst>
                <a:path w="782320" h="782320">
                  <a:moveTo>
                    <a:pt x="390905" y="0"/>
                  </a:moveTo>
                  <a:lnTo>
                    <a:pt x="341884" y="3048"/>
                  </a:lnTo>
                  <a:lnTo>
                    <a:pt x="294640" y="11937"/>
                  </a:lnTo>
                  <a:lnTo>
                    <a:pt x="249554" y="26288"/>
                  </a:lnTo>
                  <a:lnTo>
                    <a:pt x="207137" y="45847"/>
                  </a:lnTo>
                  <a:lnTo>
                    <a:pt x="167513" y="69976"/>
                  </a:lnTo>
                  <a:lnTo>
                    <a:pt x="131318" y="98679"/>
                  </a:lnTo>
                  <a:lnTo>
                    <a:pt x="98678" y="131318"/>
                  </a:lnTo>
                  <a:lnTo>
                    <a:pt x="69976" y="167512"/>
                  </a:lnTo>
                  <a:lnTo>
                    <a:pt x="45847" y="207137"/>
                  </a:lnTo>
                  <a:lnTo>
                    <a:pt x="26289" y="249555"/>
                  </a:lnTo>
                  <a:lnTo>
                    <a:pt x="11938" y="294639"/>
                  </a:lnTo>
                  <a:lnTo>
                    <a:pt x="3048" y="341884"/>
                  </a:lnTo>
                  <a:lnTo>
                    <a:pt x="0" y="390906"/>
                  </a:lnTo>
                  <a:lnTo>
                    <a:pt x="3048" y="439927"/>
                  </a:lnTo>
                  <a:lnTo>
                    <a:pt x="11938" y="487172"/>
                  </a:lnTo>
                  <a:lnTo>
                    <a:pt x="26289" y="532130"/>
                  </a:lnTo>
                  <a:lnTo>
                    <a:pt x="45847" y="574675"/>
                  </a:lnTo>
                  <a:lnTo>
                    <a:pt x="69976" y="614299"/>
                  </a:lnTo>
                  <a:lnTo>
                    <a:pt x="98678" y="650494"/>
                  </a:lnTo>
                  <a:lnTo>
                    <a:pt x="131318" y="683133"/>
                  </a:lnTo>
                  <a:lnTo>
                    <a:pt x="167513" y="711835"/>
                  </a:lnTo>
                  <a:lnTo>
                    <a:pt x="207137" y="735964"/>
                  </a:lnTo>
                  <a:lnTo>
                    <a:pt x="249554" y="755523"/>
                  </a:lnTo>
                  <a:lnTo>
                    <a:pt x="294640" y="769874"/>
                  </a:lnTo>
                  <a:lnTo>
                    <a:pt x="341884" y="778763"/>
                  </a:lnTo>
                  <a:lnTo>
                    <a:pt x="390905" y="781812"/>
                  </a:lnTo>
                  <a:lnTo>
                    <a:pt x="439927" y="778763"/>
                  </a:lnTo>
                  <a:lnTo>
                    <a:pt x="487172" y="769874"/>
                  </a:lnTo>
                  <a:lnTo>
                    <a:pt x="532129" y="755523"/>
                  </a:lnTo>
                  <a:lnTo>
                    <a:pt x="574675" y="735964"/>
                  </a:lnTo>
                  <a:lnTo>
                    <a:pt x="614299" y="711835"/>
                  </a:lnTo>
                  <a:lnTo>
                    <a:pt x="650494" y="683133"/>
                  </a:lnTo>
                  <a:lnTo>
                    <a:pt x="683132" y="650494"/>
                  </a:lnTo>
                  <a:lnTo>
                    <a:pt x="711835" y="614299"/>
                  </a:lnTo>
                  <a:lnTo>
                    <a:pt x="735965" y="574675"/>
                  </a:lnTo>
                  <a:lnTo>
                    <a:pt x="755523" y="532130"/>
                  </a:lnTo>
                  <a:lnTo>
                    <a:pt x="769874" y="487172"/>
                  </a:lnTo>
                  <a:lnTo>
                    <a:pt x="778764" y="439927"/>
                  </a:lnTo>
                  <a:lnTo>
                    <a:pt x="781812" y="390906"/>
                  </a:lnTo>
                  <a:lnTo>
                    <a:pt x="778764" y="341884"/>
                  </a:lnTo>
                  <a:lnTo>
                    <a:pt x="769874" y="294639"/>
                  </a:lnTo>
                  <a:lnTo>
                    <a:pt x="755523" y="249555"/>
                  </a:lnTo>
                  <a:lnTo>
                    <a:pt x="735965" y="207137"/>
                  </a:lnTo>
                  <a:lnTo>
                    <a:pt x="711835" y="167512"/>
                  </a:lnTo>
                  <a:lnTo>
                    <a:pt x="683132" y="131318"/>
                  </a:lnTo>
                  <a:lnTo>
                    <a:pt x="650494" y="98679"/>
                  </a:lnTo>
                  <a:lnTo>
                    <a:pt x="614299" y="69976"/>
                  </a:lnTo>
                  <a:lnTo>
                    <a:pt x="574675" y="45847"/>
                  </a:lnTo>
                  <a:lnTo>
                    <a:pt x="532129" y="26288"/>
                  </a:lnTo>
                  <a:lnTo>
                    <a:pt x="487172" y="11937"/>
                  </a:lnTo>
                  <a:lnTo>
                    <a:pt x="439927" y="3048"/>
                  </a:lnTo>
                  <a:lnTo>
                    <a:pt x="390905" y="0"/>
                  </a:lnTo>
                  <a:close/>
                </a:path>
              </a:pathLst>
            </a:custGeom>
            <a:solidFill>
              <a:srgbClr val="FFFFFF">
                <a:alpha val="4392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928611" y="2984126"/>
              <a:ext cx="120323" cy="121277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121778" y="3083623"/>
              <a:ext cx="214033" cy="170624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6986905" y="3272789"/>
              <a:ext cx="349250" cy="101600"/>
            </a:xfrm>
            <a:custGeom>
              <a:avLst/>
              <a:gdLst/>
              <a:ahLst/>
              <a:cxnLst/>
              <a:rect l="l" t="t" r="r" b="b"/>
              <a:pathLst>
                <a:path w="349250" h="101600">
                  <a:moveTo>
                    <a:pt x="348869" y="0"/>
                  </a:moveTo>
                  <a:lnTo>
                    <a:pt x="0" y="0"/>
                  </a:lnTo>
                  <a:lnTo>
                    <a:pt x="0" y="30480"/>
                  </a:lnTo>
                  <a:lnTo>
                    <a:pt x="160528" y="30480"/>
                  </a:lnTo>
                  <a:lnTo>
                    <a:pt x="160528" y="74930"/>
                  </a:lnTo>
                  <a:lnTo>
                    <a:pt x="111379" y="74930"/>
                  </a:lnTo>
                  <a:lnTo>
                    <a:pt x="111379" y="101600"/>
                  </a:lnTo>
                  <a:lnTo>
                    <a:pt x="237490" y="101600"/>
                  </a:lnTo>
                  <a:lnTo>
                    <a:pt x="237490" y="74930"/>
                  </a:lnTo>
                  <a:lnTo>
                    <a:pt x="188341" y="74930"/>
                  </a:lnTo>
                  <a:lnTo>
                    <a:pt x="188341" y="30480"/>
                  </a:lnTo>
                  <a:lnTo>
                    <a:pt x="348869" y="30480"/>
                  </a:lnTo>
                  <a:lnTo>
                    <a:pt x="3488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986905" y="3083623"/>
              <a:ext cx="222732" cy="170624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33400" y="1773936"/>
              <a:ext cx="3639312" cy="1405127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528637" y="1769109"/>
              <a:ext cx="3649345" cy="1414780"/>
            </a:xfrm>
            <a:custGeom>
              <a:avLst/>
              <a:gdLst/>
              <a:ahLst/>
              <a:cxnLst/>
              <a:rect l="l" t="t" r="r" b="b"/>
              <a:pathLst>
                <a:path w="3649345" h="1414780">
                  <a:moveTo>
                    <a:pt x="0" y="1414652"/>
                  </a:moveTo>
                  <a:lnTo>
                    <a:pt x="3648837" y="1414652"/>
                  </a:lnTo>
                  <a:lnTo>
                    <a:pt x="3648837" y="0"/>
                  </a:lnTo>
                  <a:lnTo>
                    <a:pt x="0" y="0"/>
                  </a:lnTo>
                  <a:lnTo>
                    <a:pt x="0" y="1414652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33400" y="3349752"/>
              <a:ext cx="3639312" cy="1501140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528637" y="3344925"/>
              <a:ext cx="3649345" cy="1510665"/>
            </a:xfrm>
            <a:custGeom>
              <a:avLst/>
              <a:gdLst/>
              <a:ahLst/>
              <a:cxnLst/>
              <a:rect l="l" t="t" r="r" b="b"/>
              <a:pathLst>
                <a:path w="3649345" h="1510664">
                  <a:moveTo>
                    <a:pt x="0" y="1510665"/>
                  </a:moveTo>
                  <a:lnTo>
                    <a:pt x="3648837" y="1510665"/>
                  </a:lnTo>
                  <a:lnTo>
                    <a:pt x="3648837" y="0"/>
                  </a:lnTo>
                  <a:lnTo>
                    <a:pt x="0" y="0"/>
                  </a:lnTo>
                  <a:lnTo>
                    <a:pt x="0" y="1510665"/>
                  </a:lnTo>
                  <a:close/>
                </a:path>
              </a:pathLst>
            </a:custGeom>
            <a:ln w="952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33400" y="5018531"/>
              <a:ext cx="3639312" cy="1235964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528637" y="5013769"/>
              <a:ext cx="3649345" cy="1245870"/>
            </a:xfrm>
            <a:custGeom>
              <a:avLst/>
              <a:gdLst/>
              <a:ahLst/>
              <a:cxnLst/>
              <a:rect l="l" t="t" r="r" b="b"/>
              <a:pathLst>
                <a:path w="3649345" h="1245870">
                  <a:moveTo>
                    <a:pt x="0" y="1245489"/>
                  </a:moveTo>
                  <a:lnTo>
                    <a:pt x="3648837" y="1245489"/>
                  </a:lnTo>
                  <a:lnTo>
                    <a:pt x="3648837" y="0"/>
                  </a:lnTo>
                  <a:lnTo>
                    <a:pt x="0" y="0"/>
                  </a:lnTo>
                  <a:lnTo>
                    <a:pt x="0" y="1245489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6429756" y="3517391"/>
              <a:ext cx="619125" cy="607060"/>
            </a:xfrm>
            <a:custGeom>
              <a:avLst/>
              <a:gdLst/>
              <a:ahLst/>
              <a:cxnLst/>
              <a:rect l="l" t="t" r="r" b="b"/>
              <a:pathLst>
                <a:path w="619125" h="607060">
                  <a:moveTo>
                    <a:pt x="309372" y="0"/>
                  </a:moveTo>
                  <a:lnTo>
                    <a:pt x="259207" y="3937"/>
                  </a:lnTo>
                  <a:lnTo>
                    <a:pt x="211582" y="15494"/>
                  </a:lnTo>
                  <a:lnTo>
                    <a:pt x="167259" y="33909"/>
                  </a:lnTo>
                  <a:lnTo>
                    <a:pt x="126619" y="58547"/>
                  </a:lnTo>
                  <a:lnTo>
                    <a:pt x="90677" y="88773"/>
                  </a:lnTo>
                  <a:lnTo>
                    <a:pt x="59690" y="124206"/>
                  </a:lnTo>
                  <a:lnTo>
                    <a:pt x="34544" y="163957"/>
                  </a:lnTo>
                  <a:lnTo>
                    <a:pt x="15748" y="207391"/>
                  </a:lnTo>
                  <a:lnTo>
                    <a:pt x="4064" y="254127"/>
                  </a:lnTo>
                  <a:lnTo>
                    <a:pt x="0" y="303276"/>
                  </a:lnTo>
                  <a:lnTo>
                    <a:pt x="4064" y="352425"/>
                  </a:lnTo>
                  <a:lnTo>
                    <a:pt x="15748" y="399161"/>
                  </a:lnTo>
                  <a:lnTo>
                    <a:pt x="34544" y="442595"/>
                  </a:lnTo>
                  <a:lnTo>
                    <a:pt x="59690" y="482346"/>
                  </a:lnTo>
                  <a:lnTo>
                    <a:pt x="90677" y="517779"/>
                  </a:lnTo>
                  <a:lnTo>
                    <a:pt x="126619" y="548005"/>
                  </a:lnTo>
                  <a:lnTo>
                    <a:pt x="167259" y="572643"/>
                  </a:lnTo>
                  <a:lnTo>
                    <a:pt x="211582" y="591058"/>
                  </a:lnTo>
                  <a:lnTo>
                    <a:pt x="259207" y="602615"/>
                  </a:lnTo>
                  <a:lnTo>
                    <a:pt x="309372" y="606552"/>
                  </a:lnTo>
                  <a:lnTo>
                    <a:pt x="359537" y="602615"/>
                  </a:lnTo>
                  <a:lnTo>
                    <a:pt x="407162" y="591058"/>
                  </a:lnTo>
                  <a:lnTo>
                    <a:pt x="451485" y="572643"/>
                  </a:lnTo>
                  <a:lnTo>
                    <a:pt x="492125" y="548005"/>
                  </a:lnTo>
                  <a:lnTo>
                    <a:pt x="528066" y="517779"/>
                  </a:lnTo>
                  <a:lnTo>
                    <a:pt x="559053" y="482346"/>
                  </a:lnTo>
                  <a:lnTo>
                    <a:pt x="584200" y="442595"/>
                  </a:lnTo>
                  <a:lnTo>
                    <a:pt x="602996" y="399161"/>
                  </a:lnTo>
                  <a:lnTo>
                    <a:pt x="614679" y="352425"/>
                  </a:lnTo>
                  <a:lnTo>
                    <a:pt x="618744" y="303276"/>
                  </a:lnTo>
                  <a:lnTo>
                    <a:pt x="614679" y="254127"/>
                  </a:lnTo>
                  <a:lnTo>
                    <a:pt x="602996" y="207391"/>
                  </a:lnTo>
                  <a:lnTo>
                    <a:pt x="584200" y="163957"/>
                  </a:lnTo>
                  <a:lnTo>
                    <a:pt x="559053" y="124206"/>
                  </a:lnTo>
                  <a:lnTo>
                    <a:pt x="528066" y="88773"/>
                  </a:lnTo>
                  <a:lnTo>
                    <a:pt x="492125" y="58547"/>
                  </a:lnTo>
                  <a:lnTo>
                    <a:pt x="451485" y="33909"/>
                  </a:lnTo>
                  <a:lnTo>
                    <a:pt x="407162" y="15494"/>
                  </a:lnTo>
                  <a:lnTo>
                    <a:pt x="359537" y="3937"/>
                  </a:lnTo>
                  <a:lnTo>
                    <a:pt x="309372" y="0"/>
                  </a:lnTo>
                  <a:close/>
                </a:path>
              </a:pathLst>
            </a:custGeom>
            <a:solidFill>
              <a:srgbClr val="FFFFFF">
                <a:alpha val="4392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526657" y="3636220"/>
              <a:ext cx="114206" cy="114724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710045" y="3730383"/>
              <a:ext cx="203149" cy="161404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6582028" y="3909059"/>
              <a:ext cx="331470" cy="96520"/>
            </a:xfrm>
            <a:custGeom>
              <a:avLst/>
              <a:gdLst/>
              <a:ahLst/>
              <a:cxnLst/>
              <a:rect l="l" t="t" r="r" b="b"/>
              <a:pathLst>
                <a:path w="331470" h="96520">
                  <a:moveTo>
                    <a:pt x="331089" y="0"/>
                  </a:moveTo>
                  <a:lnTo>
                    <a:pt x="0" y="0"/>
                  </a:lnTo>
                  <a:lnTo>
                    <a:pt x="0" y="27940"/>
                  </a:lnTo>
                  <a:lnTo>
                    <a:pt x="152400" y="27940"/>
                  </a:lnTo>
                  <a:lnTo>
                    <a:pt x="152400" y="69850"/>
                  </a:lnTo>
                  <a:lnTo>
                    <a:pt x="105791" y="69850"/>
                  </a:lnTo>
                  <a:lnTo>
                    <a:pt x="105791" y="96520"/>
                  </a:lnTo>
                  <a:lnTo>
                    <a:pt x="225298" y="96520"/>
                  </a:lnTo>
                  <a:lnTo>
                    <a:pt x="225298" y="69850"/>
                  </a:lnTo>
                  <a:lnTo>
                    <a:pt x="178689" y="69850"/>
                  </a:lnTo>
                  <a:lnTo>
                    <a:pt x="178689" y="27940"/>
                  </a:lnTo>
                  <a:lnTo>
                    <a:pt x="331089" y="27940"/>
                  </a:lnTo>
                  <a:lnTo>
                    <a:pt x="3310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582028" y="3730383"/>
              <a:ext cx="211404" cy="161404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" y="39535"/>
              <a:ext cx="570013" cy="50580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0D8C05-7A6B-14FC-5892-D1C05195B3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FF2B5EF4-FFF2-40B4-BE49-F238E27FC236}">
                <a16:creationId xmlns:a16="http://schemas.microsoft.com/office/drawing/2014/main" id="{A2DA0F72-F049-8534-A5F1-5D9B3E89A9D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>
              <a:extLst>
                <a:ext uri="{FF2B5EF4-FFF2-40B4-BE49-F238E27FC236}">
                  <a16:creationId xmlns:a16="http://schemas.microsoft.com/office/drawing/2014/main" id="{DC28D52D-9C3E-1ED5-8F21-E3204BAAB68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8"/>
            </a:xfrm>
            <a:prstGeom prst="rect">
              <a:avLst/>
            </a:prstGeom>
          </p:spPr>
        </p:pic>
        <p:pic>
          <p:nvPicPr>
            <p:cNvPr id="4" name="object 4">
              <a:extLst>
                <a:ext uri="{FF2B5EF4-FFF2-40B4-BE49-F238E27FC236}">
                  <a16:creationId xmlns:a16="http://schemas.microsoft.com/office/drawing/2014/main" id="{047748FD-0381-06C0-801F-C11B85634A77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941576"/>
              <a:ext cx="12191999" cy="2880360"/>
            </a:xfrm>
            <a:prstGeom prst="rect">
              <a:avLst/>
            </a:prstGeom>
          </p:spPr>
        </p:pic>
      </p:grpSp>
      <p:sp>
        <p:nvSpPr>
          <p:cNvPr id="5" name="object 5">
            <a:extLst>
              <a:ext uri="{FF2B5EF4-FFF2-40B4-BE49-F238E27FC236}">
                <a16:creationId xmlns:a16="http://schemas.microsoft.com/office/drawing/2014/main" id="{5B4B8619-9C44-0477-D72D-6EE82B7099C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30195" y="2862177"/>
            <a:ext cx="508952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it-IT" sz="3600" dirty="0"/>
              <a:t>LA SOCIETA’</a:t>
            </a:r>
            <a:endParaRPr sz="3600" dirty="0"/>
          </a:p>
        </p:txBody>
      </p:sp>
      <p:pic>
        <p:nvPicPr>
          <p:cNvPr id="6" name="object 6">
            <a:extLst>
              <a:ext uri="{FF2B5EF4-FFF2-40B4-BE49-F238E27FC236}">
                <a16:creationId xmlns:a16="http://schemas.microsoft.com/office/drawing/2014/main" id="{674F623C-7D8E-891B-8718-BBFE7E252A61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64691" y="2662427"/>
            <a:ext cx="682752" cy="95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7429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114531" y="6070086"/>
              <a:ext cx="530351" cy="74371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3923" y="74676"/>
              <a:ext cx="416052" cy="34137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614039" y="1080604"/>
              <a:ext cx="5738622" cy="474929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86740" y="841247"/>
              <a:ext cx="810768" cy="57912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81977" y="836422"/>
              <a:ext cx="820419" cy="588645"/>
            </a:xfrm>
            <a:custGeom>
              <a:avLst/>
              <a:gdLst/>
              <a:ahLst/>
              <a:cxnLst/>
              <a:rect l="l" t="t" r="r" b="b"/>
              <a:pathLst>
                <a:path w="820419" h="588644">
                  <a:moveTo>
                    <a:pt x="0" y="588645"/>
                  </a:moveTo>
                  <a:lnTo>
                    <a:pt x="820293" y="588645"/>
                  </a:lnTo>
                  <a:lnTo>
                    <a:pt x="820293" y="0"/>
                  </a:lnTo>
                  <a:lnTo>
                    <a:pt x="0" y="0"/>
                  </a:lnTo>
                  <a:lnTo>
                    <a:pt x="0" y="588645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86741" rIns="0" bIns="0" rtlCol="0">
            <a:spAutoFit/>
          </a:bodyPr>
          <a:lstStyle/>
          <a:p>
            <a:pPr marL="103505">
              <a:lnSpc>
                <a:spcPct val="100000"/>
              </a:lnSpc>
              <a:spcBef>
                <a:spcPts val="100"/>
              </a:spcBef>
            </a:pPr>
            <a:r>
              <a:rPr spc="-114" dirty="0"/>
              <a:t>PV</a:t>
            </a:r>
            <a:r>
              <a:rPr spc="-250" dirty="0"/>
              <a:t> </a:t>
            </a:r>
            <a:r>
              <a:rPr spc="-160" dirty="0"/>
              <a:t>EPC</a:t>
            </a:r>
            <a:r>
              <a:rPr spc="-270" dirty="0"/>
              <a:t> </a:t>
            </a:r>
            <a:r>
              <a:rPr spc="-225" dirty="0"/>
              <a:t>TRACK</a:t>
            </a:r>
            <a:r>
              <a:rPr spc="-229" dirty="0"/>
              <a:t> </a:t>
            </a:r>
            <a:r>
              <a:rPr spc="-180" dirty="0"/>
              <a:t>RECORD–</a:t>
            </a:r>
            <a:r>
              <a:rPr spc="-210" dirty="0"/>
              <a:t> </a:t>
            </a:r>
            <a:r>
              <a:rPr spc="-145" dirty="0"/>
              <a:t>SOUTHAFRICA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1554861" y="810513"/>
            <a:ext cx="3879850" cy="609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0480">
              <a:lnSpc>
                <a:spcPts val="1820"/>
              </a:lnSpc>
              <a:spcBef>
                <a:spcPts val="95"/>
              </a:spcBef>
            </a:pP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SOUTH</a:t>
            </a:r>
            <a:r>
              <a:rPr sz="1600" b="1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AFRICA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ts val="2780"/>
              </a:lnSpc>
            </a:pPr>
            <a:r>
              <a:rPr sz="1800" spc="-185" dirty="0">
                <a:solidFill>
                  <a:srgbClr val="FFFFFF"/>
                </a:solidFill>
                <a:latin typeface="Microsoft Sans Serif"/>
                <a:cs typeface="Microsoft Sans Serif"/>
              </a:rPr>
              <a:t>TOTAL</a:t>
            </a:r>
            <a:r>
              <a:rPr sz="1800" spc="-26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800" spc="-215" dirty="0">
                <a:solidFill>
                  <a:srgbClr val="FFFFFF"/>
                </a:solidFill>
                <a:latin typeface="Microsoft Sans Serif"/>
                <a:cs typeface="Microsoft Sans Serif"/>
              </a:rPr>
              <a:t>POWER</a:t>
            </a:r>
            <a:r>
              <a:rPr sz="1800" spc="-29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800" spc="-200" dirty="0">
                <a:solidFill>
                  <a:srgbClr val="FFFFFF"/>
                </a:solidFill>
                <a:latin typeface="Microsoft Sans Serif"/>
                <a:cs typeface="Microsoft Sans Serif"/>
              </a:rPr>
              <a:t>INSTALLED:</a:t>
            </a:r>
            <a:r>
              <a:rPr sz="1800" spc="-8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400" b="1" spc="-210" dirty="0">
                <a:solidFill>
                  <a:srgbClr val="FFFFFF"/>
                </a:solidFill>
                <a:latin typeface="Arial"/>
                <a:cs typeface="Arial"/>
              </a:rPr>
              <a:t>158,5</a:t>
            </a:r>
            <a:r>
              <a:rPr sz="2400" b="1" spc="-1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280" dirty="0">
                <a:solidFill>
                  <a:srgbClr val="FFFFFF"/>
                </a:solidFill>
                <a:latin typeface="Arial"/>
                <a:cs typeface="Arial"/>
              </a:rPr>
              <a:t>MWp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4363211" y="527291"/>
            <a:ext cx="5551805" cy="5344795"/>
            <a:chOff x="4363211" y="527291"/>
            <a:chExt cx="5551805" cy="5344795"/>
          </a:xfrm>
        </p:grpSpPr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486900" y="527291"/>
              <a:ext cx="126441" cy="12701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9548241" y="631570"/>
              <a:ext cx="367030" cy="304800"/>
            </a:xfrm>
            <a:custGeom>
              <a:avLst/>
              <a:gdLst/>
              <a:ahLst/>
              <a:cxnLst/>
              <a:rect l="l" t="t" r="r" b="b"/>
              <a:pathLst>
                <a:path w="367029" h="304800">
                  <a:moveTo>
                    <a:pt x="119634" y="126873"/>
                  </a:moveTo>
                  <a:lnTo>
                    <a:pt x="23114" y="126873"/>
                  </a:lnTo>
                  <a:lnTo>
                    <a:pt x="0" y="178181"/>
                  </a:lnTo>
                  <a:lnTo>
                    <a:pt x="0" y="178689"/>
                  </a:lnTo>
                  <a:lnTo>
                    <a:pt x="113030" y="178689"/>
                  </a:lnTo>
                  <a:lnTo>
                    <a:pt x="119634" y="126873"/>
                  </a:lnTo>
                  <a:close/>
                </a:path>
                <a:path w="367029" h="304800">
                  <a:moveTo>
                    <a:pt x="128143" y="60579"/>
                  </a:moveTo>
                  <a:lnTo>
                    <a:pt x="52832" y="60579"/>
                  </a:lnTo>
                  <a:lnTo>
                    <a:pt x="31877" y="107442"/>
                  </a:lnTo>
                  <a:lnTo>
                    <a:pt x="122174" y="107442"/>
                  </a:lnTo>
                  <a:lnTo>
                    <a:pt x="128143" y="60579"/>
                  </a:lnTo>
                  <a:close/>
                </a:path>
                <a:path w="367029" h="304800">
                  <a:moveTo>
                    <a:pt x="135890" y="0"/>
                  </a:moveTo>
                  <a:lnTo>
                    <a:pt x="80137" y="0"/>
                  </a:lnTo>
                  <a:lnTo>
                    <a:pt x="61595" y="41148"/>
                  </a:lnTo>
                  <a:lnTo>
                    <a:pt x="130556" y="41148"/>
                  </a:lnTo>
                  <a:lnTo>
                    <a:pt x="135890" y="0"/>
                  </a:lnTo>
                  <a:close/>
                </a:path>
                <a:path w="367029" h="304800">
                  <a:moveTo>
                    <a:pt x="216408" y="41148"/>
                  </a:moveTo>
                  <a:lnTo>
                    <a:pt x="211074" y="0"/>
                  </a:lnTo>
                  <a:lnTo>
                    <a:pt x="155448" y="0"/>
                  </a:lnTo>
                  <a:lnTo>
                    <a:pt x="150241" y="41148"/>
                  </a:lnTo>
                  <a:lnTo>
                    <a:pt x="216408" y="41148"/>
                  </a:lnTo>
                  <a:close/>
                </a:path>
                <a:path w="367029" h="304800">
                  <a:moveTo>
                    <a:pt x="224917" y="107442"/>
                  </a:moveTo>
                  <a:lnTo>
                    <a:pt x="218948" y="60579"/>
                  </a:lnTo>
                  <a:lnTo>
                    <a:pt x="147701" y="60579"/>
                  </a:lnTo>
                  <a:lnTo>
                    <a:pt x="141732" y="107442"/>
                  </a:lnTo>
                  <a:lnTo>
                    <a:pt x="224917" y="107442"/>
                  </a:lnTo>
                  <a:close/>
                </a:path>
                <a:path w="367029" h="304800">
                  <a:moveTo>
                    <a:pt x="234061" y="178689"/>
                  </a:moveTo>
                  <a:lnTo>
                    <a:pt x="227330" y="126873"/>
                  </a:lnTo>
                  <a:lnTo>
                    <a:pt x="139192" y="126873"/>
                  </a:lnTo>
                  <a:lnTo>
                    <a:pt x="132588" y="178689"/>
                  </a:lnTo>
                  <a:lnTo>
                    <a:pt x="234061" y="178689"/>
                  </a:lnTo>
                  <a:close/>
                </a:path>
                <a:path w="367029" h="304800">
                  <a:moveTo>
                    <a:pt x="304927" y="41148"/>
                  </a:moveTo>
                  <a:lnTo>
                    <a:pt x="286385" y="0"/>
                  </a:lnTo>
                  <a:lnTo>
                    <a:pt x="230759" y="0"/>
                  </a:lnTo>
                  <a:lnTo>
                    <a:pt x="235966" y="41148"/>
                  </a:lnTo>
                  <a:lnTo>
                    <a:pt x="304927" y="41148"/>
                  </a:lnTo>
                  <a:close/>
                </a:path>
                <a:path w="367029" h="304800">
                  <a:moveTo>
                    <a:pt x="334772" y="107442"/>
                  </a:moveTo>
                  <a:lnTo>
                    <a:pt x="313690" y="60579"/>
                  </a:lnTo>
                  <a:lnTo>
                    <a:pt x="238506" y="60579"/>
                  </a:lnTo>
                  <a:lnTo>
                    <a:pt x="244475" y="107442"/>
                  </a:lnTo>
                  <a:lnTo>
                    <a:pt x="334772" y="107442"/>
                  </a:lnTo>
                  <a:close/>
                </a:path>
                <a:path w="367029" h="304800">
                  <a:moveTo>
                    <a:pt x="366649" y="197739"/>
                  </a:moveTo>
                  <a:lnTo>
                    <a:pt x="0" y="197739"/>
                  </a:lnTo>
                  <a:lnTo>
                    <a:pt x="0" y="229489"/>
                  </a:lnTo>
                  <a:lnTo>
                    <a:pt x="168656" y="229489"/>
                  </a:lnTo>
                  <a:lnTo>
                    <a:pt x="168656" y="275209"/>
                  </a:lnTo>
                  <a:lnTo>
                    <a:pt x="117094" y="275209"/>
                  </a:lnTo>
                  <a:lnTo>
                    <a:pt x="117094" y="304419"/>
                  </a:lnTo>
                  <a:lnTo>
                    <a:pt x="249555" y="304419"/>
                  </a:lnTo>
                  <a:lnTo>
                    <a:pt x="249555" y="275209"/>
                  </a:lnTo>
                  <a:lnTo>
                    <a:pt x="197866" y="275209"/>
                  </a:lnTo>
                  <a:lnTo>
                    <a:pt x="197866" y="229489"/>
                  </a:lnTo>
                  <a:lnTo>
                    <a:pt x="366649" y="229489"/>
                  </a:lnTo>
                  <a:lnTo>
                    <a:pt x="366649" y="197739"/>
                  </a:lnTo>
                  <a:close/>
                </a:path>
                <a:path w="367029" h="304800">
                  <a:moveTo>
                    <a:pt x="366649" y="178181"/>
                  </a:moveTo>
                  <a:lnTo>
                    <a:pt x="343535" y="126873"/>
                  </a:lnTo>
                  <a:lnTo>
                    <a:pt x="247015" y="126873"/>
                  </a:lnTo>
                  <a:lnTo>
                    <a:pt x="253619" y="178689"/>
                  </a:lnTo>
                  <a:lnTo>
                    <a:pt x="366649" y="178689"/>
                  </a:lnTo>
                  <a:lnTo>
                    <a:pt x="366649" y="17818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363212" y="3297935"/>
              <a:ext cx="1597660" cy="2574290"/>
            </a:xfrm>
            <a:custGeom>
              <a:avLst/>
              <a:gdLst/>
              <a:ahLst/>
              <a:cxnLst/>
              <a:rect l="l" t="t" r="r" b="b"/>
              <a:pathLst>
                <a:path w="1597660" h="2574290">
                  <a:moveTo>
                    <a:pt x="1175004" y="2019300"/>
                  </a:moveTo>
                  <a:lnTo>
                    <a:pt x="1173099" y="1973834"/>
                  </a:lnTo>
                  <a:lnTo>
                    <a:pt x="1167257" y="1929384"/>
                  </a:lnTo>
                  <a:lnTo>
                    <a:pt x="1157859" y="1885950"/>
                  </a:lnTo>
                  <a:lnTo>
                    <a:pt x="1145032" y="1844040"/>
                  </a:lnTo>
                  <a:lnTo>
                    <a:pt x="1128776" y="1803400"/>
                  </a:lnTo>
                  <a:lnTo>
                    <a:pt x="1109472" y="1764411"/>
                  </a:lnTo>
                  <a:lnTo>
                    <a:pt x="1086993" y="1727073"/>
                  </a:lnTo>
                  <a:lnTo>
                    <a:pt x="1061593" y="1691640"/>
                  </a:lnTo>
                  <a:lnTo>
                    <a:pt x="1033526" y="1658366"/>
                  </a:lnTo>
                  <a:lnTo>
                    <a:pt x="1002919" y="1627124"/>
                  </a:lnTo>
                  <a:lnTo>
                    <a:pt x="969899" y="1598168"/>
                  </a:lnTo>
                  <a:lnTo>
                    <a:pt x="934466" y="1571625"/>
                  </a:lnTo>
                  <a:lnTo>
                    <a:pt x="897001" y="1547749"/>
                  </a:lnTo>
                  <a:lnTo>
                    <a:pt x="857504" y="1526540"/>
                  </a:lnTo>
                  <a:lnTo>
                    <a:pt x="816229" y="1508125"/>
                  </a:lnTo>
                  <a:lnTo>
                    <a:pt x="773176" y="1492885"/>
                  </a:lnTo>
                  <a:lnTo>
                    <a:pt x="728726" y="1480693"/>
                  </a:lnTo>
                  <a:lnTo>
                    <a:pt x="682752" y="1471803"/>
                  </a:lnTo>
                  <a:lnTo>
                    <a:pt x="635635" y="1466342"/>
                  </a:lnTo>
                  <a:lnTo>
                    <a:pt x="587502" y="1464564"/>
                  </a:lnTo>
                  <a:lnTo>
                    <a:pt x="539242" y="1466342"/>
                  </a:lnTo>
                  <a:lnTo>
                    <a:pt x="492252" y="1471803"/>
                  </a:lnTo>
                  <a:lnTo>
                    <a:pt x="446278" y="1480693"/>
                  </a:lnTo>
                  <a:lnTo>
                    <a:pt x="401828" y="1492885"/>
                  </a:lnTo>
                  <a:lnTo>
                    <a:pt x="358775" y="1508125"/>
                  </a:lnTo>
                  <a:lnTo>
                    <a:pt x="317500" y="1526540"/>
                  </a:lnTo>
                  <a:lnTo>
                    <a:pt x="278003" y="1547749"/>
                  </a:lnTo>
                  <a:lnTo>
                    <a:pt x="240538" y="1571625"/>
                  </a:lnTo>
                  <a:lnTo>
                    <a:pt x="205105" y="1598168"/>
                  </a:lnTo>
                  <a:lnTo>
                    <a:pt x="172085" y="1626997"/>
                  </a:lnTo>
                  <a:lnTo>
                    <a:pt x="141351" y="1658366"/>
                  </a:lnTo>
                  <a:lnTo>
                    <a:pt x="113284" y="1691640"/>
                  </a:lnTo>
                  <a:lnTo>
                    <a:pt x="88011" y="1727073"/>
                  </a:lnTo>
                  <a:lnTo>
                    <a:pt x="65532" y="1764411"/>
                  </a:lnTo>
                  <a:lnTo>
                    <a:pt x="46101" y="1803400"/>
                  </a:lnTo>
                  <a:lnTo>
                    <a:pt x="29972" y="1844040"/>
                  </a:lnTo>
                  <a:lnTo>
                    <a:pt x="17018" y="1885950"/>
                  </a:lnTo>
                  <a:lnTo>
                    <a:pt x="7620" y="1929384"/>
                  </a:lnTo>
                  <a:lnTo>
                    <a:pt x="1905" y="1973834"/>
                  </a:lnTo>
                  <a:lnTo>
                    <a:pt x="0" y="2019300"/>
                  </a:lnTo>
                  <a:lnTo>
                    <a:pt x="1905" y="2064766"/>
                  </a:lnTo>
                  <a:lnTo>
                    <a:pt x="7620" y="2109343"/>
                  </a:lnTo>
                  <a:lnTo>
                    <a:pt x="17018" y="2152650"/>
                  </a:lnTo>
                  <a:lnTo>
                    <a:pt x="29972" y="2194687"/>
                  </a:lnTo>
                  <a:lnTo>
                    <a:pt x="46101" y="2235200"/>
                  </a:lnTo>
                  <a:lnTo>
                    <a:pt x="65532" y="2274189"/>
                  </a:lnTo>
                  <a:lnTo>
                    <a:pt x="88011" y="2311514"/>
                  </a:lnTo>
                  <a:lnTo>
                    <a:pt x="113284" y="2346922"/>
                  </a:lnTo>
                  <a:lnTo>
                    <a:pt x="141351" y="2380323"/>
                  </a:lnTo>
                  <a:lnTo>
                    <a:pt x="172085" y="2411565"/>
                  </a:lnTo>
                  <a:lnTo>
                    <a:pt x="205105" y="2440508"/>
                  </a:lnTo>
                  <a:lnTo>
                    <a:pt x="240538" y="2467013"/>
                  </a:lnTo>
                  <a:lnTo>
                    <a:pt x="278003" y="2490927"/>
                  </a:lnTo>
                  <a:lnTo>
                    <a:pt x="317500" y="2512123"/>
                  </a:lnTo>
                  <a:lnTo>
                    <a:pt x="358775" y="2530449"/>
                  </a:lnTo>
                  <a:lnTo>
                    <a:pt x="401828" y="2545765"/>
                  </a:lnTo>
                  <a:lnTo>
                    <a:pt x="446278" y="2557919"/>
                  </a:lnTo>
                  <a:lnTo>
                    <a:pt x="492252" y="2566784"/>
                  </a:lnTo>
                  <a:lnTo>
                    <a:pt x="539242" y="2572207"/>
                  </a:lnTo>
                  <a:lnTo>
                    <a:pt x="587502" y="2574036"/>
                  </a:lnTo>
                  <a:lnTo>
                    <a:pt x="635635" y="2572207"/>
                  </a:lnTo>
                  <a:lnTo>
                    <a:pt x="682752" y="2566784"/>
                  </a:lnTo>
                  <a:lnTo>
                    <a:pt x="728726" y="2557919"/>
                  </a:lnTo>
                  <a:lnTo>
                    <a:pt x="773176" y="2545765"/>
                  </a:lnTo>
                  <a:lnTo>
                    <a:pt x="816229" y="2530449"/>
                  </a:lnTo>
                  <a:lnTo>
                    <a:pt x="857504" y="2512123"/>
                  </a:lnTo>
                  <a:lnTo>
                    <a:pt x="897001" y="2490927"/>
                  </a:lnTo>
                  <a:lnTo>
                    <a:pt x="934466" y="2467013"/>
                  </a:lnTo>
                  <a:lnTo>
                    <a:pt x="969899" y="2440508"/>
                  </a:lnTo>
                  <a:lnTo>
                    <a:pt x="1002919" y="2411565"/>
                  </a:lnTo>
                  <a:lnTo>
                    <a:pt x="1033526" y="2380323"/>
                  </a:lnTo>
                  <a:lnTo>
                    <a:pt x="1061593" y="2346922"/>
                  </a:lnTo>
                  <a:lnTo>
                    <a:pt x="1086993" y="2311514"/>
                  </a:lnTo>
                  <a:lnTo>
                    <a:pt x="1109472" y="2274189"/>
                  </a:lnTo>
                  <a:lnTo>
                    <a:pt x="1128776" y="2235200"/>
                  </a:lnTo>
                  <a:lnTo>
                    <a:pt x="1145032" y="2194687"/>
                  </a:lnTo>
                  <a:lnTo>
                    <a:pt x="1157859" y="2152650"/>
                  </a:lnTo>
                  <a:lnTo>
                    <a:pt x="1167257" y="2109343"/>
                  </a:lnTo>
                  <a:lnTo>
                    <a:pt x="1173099" y="2064766"/>
                  </a:lnTo>
                  <a:lnTo>
                    <a:pt x="1175004" y="2019300"/>
                  </a:lnTo>
                  <a:close/>
                </a:path>
                <a:path w="1597660" h="2574290">
                  <a:moveTo>
                    <a:pt x="1597152" y="454152"/>
                  </a:moveTo>
                  <a:lnTo>
                    <a:pt x="1594485" y="404622"/>
                  </a:lnTo>
                  <a:lnTo>
                    <a:pt x="1586738" y="356743"/>
                  </a:lnTo>
                  <a:lnTo>
                    <a:pt x="1574292" y="310642"/>
                  </a:lnTo>
                  <a:lnTo>
                    <a:pt x="1557147" y="266585"/>
                  </a:lnTo>
                  <a:lnTo>
                    <a:pt x="1535811" y="224917"/>
                  </a:lnTo>
                  <a:lnTo>
                    <a:pt x="1510538" y="185928"/>
                  </a:lnTo>
                  <a:lnTo>
                    <a:pt x="1481582" y="149860"/>
                  </a:lnTo>
                  <a:lnTo>
                    <a:pt x="1449070" y="116967"/>
                  </a:lnTo>
                  <a:lnTo>
                    <a:pt x="1413383" y="87630"/>
                  </a:lnTo>
                  <a:lnTo>
                    <a:pt x="1374902" y="61976"/>
                  </a:lnTo>
                  <a:lnTo>
                    <a:pt x="1333754" y="40386"/>
                  </a:lnTo>
                  <a:lnTo>
                    <a:pt x="1290193" y="23114"/>
                  </a:lnTo>
                  <a:lnTo>
                    <a:pt x="1244600" y="10414"/>
                  </a:lnTo>
                  <a:lnTo>
                    <a:pt x="1197229" y="2667"/>
                  </a:lnTo>
                  <a:lnTo>
                    <a:pt x="1148334" y="0"/>
                  </a:lnTo>
                  <a:lnTo>
                    <a:pt x="1099439" y="2667"/>
                  </a:lnTo>
                  <a:lnTo>
                    <a:pt x="1052068" y="10414"/>
                  </a:lnTo>
                  <a:lnTo>
                    <a:pt x="1006475" y="23114"/>
                  </a:lnTo>
                  <a:lnTo>
                    <a:pt x="962914" y="40386"/>
                  </a:lnTo>
                  <a:lnTo>
                    <a:pt x="921766" y="61976"/>
                  </a:lnTo>
                  <a:lnTo>
                    <a:pt x="883285" y="87630"/>
                  </a:lnTo>
                  <a:lnTo>
                    <a:pt x="847598" y="116967"/>
                  </a:lnTo>
                  <a:lnTo>
                    <a:pt x="815086" y="149860"/>
                  </a:lnTo>
                  <a:lnTo>
                    <a:pt x="786130" y="185928"/>
                  </a:lnTo>
                  <a:lnTo>
                    <a:pt x="760730" y="224917"/>
                  </a:lnTo>
                  <a:lnTo>
                    <a:pt x="739394" y="266585"/>
                  </a:lnTo>
                  <a:lnTo>
                    <a:pt x="722376" y="310642"/>
                  </a:lnTo>
                  <a:lnTo>
                    <a:pt x="709803" y="356743"/>
                  </a:lnTo>
                  <a:lnTo>
                    <a:pt x="702183" y="404622"/>
                  </a:lnTo>
                  <a:lnTo>
                    <a:pt x="699516" y="454152"/>
                  </a:lnTo>
                  <a:lnTo>
                    <a:pt x="702183" y="503682"/>
                  </a:lnTo>
                  <a:lnTo>
                    <a:pt x="709803" y="551561"/>
                  </a:lnTo>
                  <a:lnTo>
                    <a:pt x="722376" y="597662"/>
                  </a:lnTo>
                  <a:lnTo>
                    <a:pt x="739394" y="641731"/>
                  </a:lnTo>
                  <a:lnTo>
                    <a:pt x="760730" y="683387"/>
                  </a:lnTo>
                  <a:lnTo>
                    <a:pt x="786130" y="722376"/>
                  </a:lnTo>
                  <a:lnTo>
                    <a:pt x="815086" y="758444"/>
                  </a:lnTo>
                  <a:lnTo>
                    <a:pt x="847598" y="791337"/>
                  </a:lnTo>
                  <a:lnTo>
                    <a:pt x="883285" y="820674"/>
                  </a:lnTo>
                  <a:lnTo>
                    <a:pt x="921766" y="846328"/>
                  </a:lnTo>
                  <a:lnTo>
                    <a:pt x="962914" y="867918"/>
                  </a:lnTo>
                  <a:lnTo>
                    <a:pt x="1006475" y="885190"/>
                  </a:lnTo>
                  <a:lnTo>
                    <a:pt x="1052068" y="897890"/>
                  </a:lnTo>
                  <a:lnTo>
                    <a:pt x="1099439" y="905637"/>
                  </a:lnTo>
                  <a:lnTo>
                    <a:pt x="1148334" y="908304"/>
                  </a:lnTo>
                  <a:lnTo>
                    <a:pt x="1197229" y="905637"/>
                  </a:lnTo>
                  <a:lnTo>
                    <a:pt x="1244600" y="897890"/>
                  </a:lnTo>
                  <a:lnTo>
                    <a:pt x="1290193" y="885190"/>
                  </a:lnTo>
                  <a:lnTo>
                    <a:pt x="1333754" y="867918"/>
                  </a:lnTo>
                  <a:lnTo>
                    <a:pt x="1374902" y="846328"/>
                  </a:lnTo>
                  <a:lnTo>
                    <a:pt x="1413383" y="820674"/>
                  </a:lnTo>
                  <a:lnTo>
                    <a:pt x="1449070" y="791337"/>
                  </a:lnTo>
                  <a:lnTo>
                    <a:pt x="1481582" y="758444"/>
                  </a:lnTo>
                  <a:lnTo>
                    <a:pt x="1510538" y="722376"/>
                  </a:lnTo>
                  <a:lnTo>
                    <a:pt x="1535811" y="683387"/>
                  </a:lnTo>
                  <a:lnTo>
                    <a:pt x="1557147" y="641731"/>
                  </a:lnTo>
                  <a:lnTo>
                    <a:pt x="1574292" y="597662"/>
                  </a:lnTo>
                  <a:lnTo>
                    <a:pt x="1586738" y="551561"/>
                  </a:lnTo>
                  <a:lnTo>
                    <a:pt x="1594485" y="503682"/>
                  </a:lnTo>
                  <a:lnTo>
                    <a:pt x="1597152" y="454152"/>
                  </a:lnTo>
                  <a:close/>
                </a:path>
              </a:pathLst>
            </a:custGeom>
            <a:solidFill>
              <a:srgbClr val="FFFFFF">
                <a:alpha val="4392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223255" y="3460140"/>
              <a:ext cx="170903" cy="171678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5497703" y="3600970"/>
              <a:ext cx="260985" cy="145415"/>
            </a:xfrm>
            <a:custGeom>
              <a:avLst/>
              <a:gdLst/>
              <a:ahLst/>
              <a:cxnLst/>
              <a:rect l="l" t="t" r="r" b="b"/>
              <a:pathLst>
                <a:path w="260985" h="145414">
                  <a:moveTo>
                    <a:pt x="112268" y="145148"/>
                  </a:moveTo>
                  <a:lnTo>
                    <a:pt x="104267" y="82029"/>
                  </a:lnTo>
                  <a:lnTo>
                    <a:pt x="8001" y="82029"/>
                  </a:lnTo>
                  <a:lnTo>
                    <a:pt x="0" y="145148"/>
                  </a:lnTo>
                  <a:lnTo>
                    <a:pt x="112268" y="145148"/>
                  </a:lnTo>
                  <a:close/>
                </a:path>
                <a:path w="260985" h="145414">
                  <a:moveTo>
                    <a:pt x="220599" y="55740"/>
                  </a:moveTo>
                  <a:lnTo>
                    <a:pt x="195580" y="0"/>
                  </a:lnTo>
                  <a:lnTo>
                    <a:pt x="120269" y="0"/>
                  </a:lnTo>
                  <a:lnTo>
                    <a:pt x="127381" y="55740"/>
                  </a:lnTo>
                  <a:lnTo>
                    <a:pt x="220599" y="55740"/>
                  </a:lnTo>
                  <a:close/>
                </a:path>
                <a:path w="260985" h="145414">
                  <a:moveTo>
                    <a:pt x="260858" y="145148"/>
                  </a:moveTo>
                  <a:lnTo>
                    <a:pt x="232410" y="82029"/>
                  </a:lnTo>
                  <a:lnTo>
                    <a:pt x="130683" y="82029"/>
                  </a:lnTo>
                  <a:lnTo>
                    <a:pt x="138811" y="145148"/>
                  </a:lnTo>
                  <a:lnTo>
                    <a:pt x="260858" y="1451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639942" y="3772439"/>
              <a:ext cx="161734" cy="70072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5306060" y="3600970"/>
              <a:ext cx="495934" cy="412750"/>
            </a:xfrm>
            <a:custGeom>
              <a:avLst/>
              <a:gdLst/>
              <a:ahLst/>
              <a:cxnLst/>
              <a:rect l="l" t="t" r="r" b="b"/>
              <a:pathLst>
                <a:path w="495935" h="412750">
                  <a:moveTo>
                    <a:pt x="161671" y="171437"/>
                  </a:moveTo>
                  <a:lnTo>
                    <a:pt x="31242" y="171437"/>
                  </a:lnTo>
                  <a:lnTo>
                    <a:pt x="0" y="240906"/>
                  </a:lnTo>
                  <a:lnTo>
                    <a:pt x="0" y="241541"/>
                  </a:lnTo>
                  <a:lnTo>
                    <a:pt x="152781" y="241541"/>
                  </a:lnTo>
                  <a:lnTo>
                    <a:pt x="161671" y="171437"/>
                  </a:lnTo>
                  <a:close/>
                </a:path>
                <a:path w="495935" h="412750">
                  <a:moveTo>
                    <a:pt x="173228" y="82029"/>
                  </a:moveTo>
                  <a:lnTo>
                    <a:pt x="71501" y="82029"/>
                  </a:lnTo>
                  <a:lnTo>
                    <a:pt x="43053" y="145148"/>
                  </a:lnTo>
                  <a:lnTo>
                    <a:pt x="165100" y="145148"/>
                  </a:lnTo>
                  <a:lnTo>
                    <a:pt x="173228" y="82029"/>
                  </a:lnTo>
                  <a:close/>
                </a:path>
                <a:path w="495935" h="412750">
                  <a:moveTo>
                    <a:pt x="183642" y="0"/>
                  </a:moveTo>
                  <a:lnTo>
                    <a:pt x="108331" y="0"/>
                  </a:lnTo>
                  <a:lnTo>
                    <a:pt x="83312" y="55740"/>
                  </a:lnTo>
                  <a:lnTo>
                    <a:pt x="176530" y="55740"/>
                  </a:lnTo>
                  <a:lnTo>
                    <a:pt x="183642" y="0"/>
                  </a:lnTo>
                  <a:close/>
                </a:path>
                <a:path w="495935" h="412750">
                  <a:moveTo>
                    <a:pt x="292481" y="55740"/>
                  </a:moveTo>
                  <a:lnTo>
                    <a:pt x="285369" y="0"/>
                  </a:lnTo>
                  <a:lnTo>
                    <a:pt x="210185" y="0"/>
                  </a:lnTo>
                  <a:lnTo>
                    <a:pt x="203073" y="55740"/>
                  </a:lnTo>
                  <a:lnTo>
                    <a:pt x="292481" y="55740"/>
                  </a:lnTo>
                  <a:close/>
                </a:path>
                <a:path w="495935" h="412750">
                  <a:moveTo>
                    <a:pt x="316357" y="241541"/>
                  </a:moveTo>
                  <a:lnTo>
                    <a:pt x="307340" y="171437"/>
                  </a:lnTo>
                  <a:lnTo>
                    <a:pt x="188214" y="171437"/>
                  </a:lnTo>
                  <a:lnTo>
                    <a:pt x="179197" y="241541"/>
                  </a:lnTo>
                  <a:lnTo>
                    <a:pt x="316357" y="241541"/>
                  </a:lnTo>
                  <a:close/>
                </a:path>
                <a:path w="495935" h="412750">
                  <a:moveTo>
                    <a:pt x="495554" y="267449"/>
                  </a:moveTo>
                  <a:lnTo>
                    <a:pt x="0" y="267449"/>
                  </a:lnTo>
                  <a:lnTo>
                    <a:pt x="0" y="309359"/>
                  </a:lnTo>
                  <a:lnTo>
                    <a:pt x="228092" y="309359"/>
                  </a:lnTo>
                  <a:lnTo>
                    <a:pt x="228092" y="372859"/>
                  </a:lnTo>
                  <a:lnTo>
                    <a:pt x="158242" y="372859"/>
                  </a:lnTo>
                  <a:lnTo>
                    <a:pt x="158242" y="412229"/>
                  </a:lnTo>
                  <a:lnTo>
                    <a:pt x="337312" y="412229"/>
                  </a:lnTo>
                  <a:lnTo>
                    <a:pt x="337312" y="372859"/>
                  </a:lnTo>
                  <a:lnTo>
                    <a:pt x="267462" y="372859"/>
                  </a:lnTo>
                  <a:lnTo>
                    <a:pt x="267462" y="309359"/>
                  </a:lnTo>
                  <a:lnTo>
                    <a:pt x="495554" y="309359"/>
                  </a:lnTo>
                  <a:lnTo>
                    <a:pt x="495554" y="2674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612512" y="4942624"/>
              <a:ext cx="181508" cy="182333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4903978" y="5092191"/>
              <a:ext cx="277495" cy="154305"/>
            </a:xfrm>
            <a:custGeom>
              <a:avLst/>
              <a:gdLst/>
              <a:ahLst/>
              <a:cxnLst/>
              <a:rect l="l" t="t" r="r" b="b"/>
              <a:pathLst>
                <a:path w="277495" h="154304">
                  <a:moveTo>
                    <a:pt x="119380" y="154178"/>
                  </a:moveTo>
                  <a:lnTo>
                    <a:pt x="110744" y="87122"/>
                  </a:lnTo>
                  <a:lnTo>
                    <a:pt x="8636" y="87122"/>
                  </a:lnTo>
                  <a:lnTo>
                    <a:pt x="0" y="154178"/>
                  </a:lnTo>
                  <a:lnTo>
                    <a:pt x="119380" y="154178"/>
                  </a:lnTo>
                  <a:close/>
                </a:path>
                <a:path w="277495" h="154304">
                  <a:moveTo>
                    <a:pt x="234315" y="59182"/>
                  </a:moveTo>
                  <a:lnTo>
                    <a:pt x="207645" y="0"/>
                  </a:lnTo>
                  <a:lnTo>
                    <a:pt x="127762" y="0"/>
                  </a:lnTo>
                  <a:lnTo>
                    <a:pt x="135255" y="59182"/>
                  </a:lnTo>
                  <a:lnTo>
                    <a:pt x="234315" y="59182"/>
                  </a:lnTo>
                  <a:close/>
                </a:path>
                <a:path w="277495" h="154304">
                  <a:moveTo>
                    <a:pt x="277114" y="154178"/>
                  </a:moveTo>
                  <a:lnTo>
                    <a:pt x="246888" y="87122"/>
                  </a:lnTo>
                  <a:lnTo>
                    <a:pt x="138811" y="87122"/>
                  </a:lnTo>
                  <a:lnTo>
                    <a:pt x="147447" y="154178"/>
                  </a:lnTo>
                  <a:lnTo>
                    <a:pt x="277114" y="15417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055107" y="5274311"/>
              <a:ext cx="171780" cy="74420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4700397" y="5092191"/>
              <a:ext cx="526415" cy="438784"/>
            </a:xfrm>
            <a:custGeom>
              <a:avLst/>
              <a:gdLst/>
              <a:ahLst/>
              <a:cxnLst/>
              <a:rect l="l" t="t" r="r" b="b"/>
              <a:pathLst>
                <a:path w="526414" h="438785">
                  <a:moveTo>
                    <a:pt x="171831" y="182118"/>
                  </a:moveTo>
                  <a:lnTo>
                    <a:pt x="33274" y="182118"/>
                  </a:lnTo>
                  <a:lnTo>
                    <a:pt x="0" y="255905"/>
                  </a:lnTo>
                  <a:lnTo>
                    <a:pt x="0" y="256540"/>
                  </a:lnTo>
                  <a:lnTo>
                    <a:pt x="162306" y="256540"/>
                  </a:lnTo>
                  <a:lnTo>
                    <a:pt x="171831" y="182118"/>
                  </a:lnTo>
                  <a:close/>
                </a:path>
                <a:path w="526414" h="438785">
                  <a:moveTo>
                    <a:pt x="184023" y="87122"/>
                  </a:moveTo>
                  <a:lnTo>
                    <a:pt x="76073" y="87122"/>
                  </a:lnTo>
                  <a:lnTo>
                    <a:pt x="45847" y="154178"/>
                  </a:lnTo>
                  <a:lnTo>
                    <a:pt x="175387" y="154178"/>
                  </a:lnTo>
                  <a:lnTo>
                    <a:pt x="184023" y="87122"/>
                  </a:lnTo>
                  <a:close/>
                </a:path>
                <a:path w="526414" h="438785">
                  <a:moveTo>
                    <a:pt x="195199" y="0"/>
                  </a:moveTo>
                  <a:lnTo>
                    <a:pt x="115189" y="0"/>
                  </a:lnTo>
                  <a:lnTo>
                    <a:pt x="88519" y="59182"/>
                  </a:lnTo>
                  <a:lnTo>
                    <a:pt x="187579" y="59182"/>
                  </a:lnTo>
                  <a:lnTo>
                    <a:pt x="195199" y="0"/>
                  </a:lnTo>
                  <a:close/>
                </a:path>
                <a:path w="526414" h="438785">
                  <a:moveTo>
                    <a:pt x="310769" y="59182"/>
                  </a:moveTo>
                  <a:lnTo>
                    <a:pt x="303149" y="0"/>
                  </a:lnTo>
                  <a:lnTo>
                    <a:pt x="223266" y="0"/>
                  </a:lnTo>
                  <a:lnTo>
                    <a:pt x="215773" y="59182"/>
                  </a:lnTo>
                  <a:lnTo>
                    <a:pt x="310769" y="59182"/>
                  </a:lnTo>
                  <a:close/>
                </a:path>
                <a:path w="526414" h="438785">
                  <a:moveTo>
                    <a:pt x="336042" y="256540"/>
                  </a:moveTo>
                  <a:lnTo>
                    <a:pt x="326517" y="182118"/>
                  </a:lnTo>
                  <a:lnTo>
                    <a:pt x="200025" y="182118"/>
                  </a:lnTo>
                  <a:lnTo>
                    <a:pt x="190373" y="256540"/>
                  </a:lnTo>
                  <a:lnTo>
                    <a:pt x="336042" y="256540"/>
                  </a:lnTo>
                  <a:close/>
                </a:path>
                <a:path w="526414" h="438785">
                  <a:moveTo>
                    <a:pt x="526415" y="284988"/>
                  </a:moveTo>
                  <a:lnTo>
                    <a:pt x="0" y="284988"/>
                  </a:lnTo>
                  <a:lnTo>
                    <a:pt x="0" y="329438"/>
                  </a:lnTo>
                  <a:lnTo>
                    <a:pt x="242316" y="329438"/>
                  </a:lnTo>
                  <a:lnTo>
                    <a:pt x="242316" y="396748"/>
                  </a:lnTo>
                  <a:lnTo>
                    <a:pt x="168148" y="396748"/>
                  </a:lnTo>
                  <a:lnTo>
                    <a:pt x="168148" y="438658"/>
                  </a:lnTo>
                  <a:lnTo>
                    <a:pt x="358267" y="438658"/>
                  </a:lnTo>
                  <a:lnTo>
                    <a:pt x="358267" y="396748"/>
                  </a:lnTo>
                  <a:lnTo>
                    <a:pt x="284226" y="396748"/>
                  </a:lnTo>
                  <a:lnTo>
                    <a:pt x="284226" y="329438"/>
                  </a:lnTo>
                  <a:lnTo>
                    <a:pt x="526415" y="329438"/>
                  </a:lnTo>
                  <a:lnTo>
                    <a:pt x="526415" y="2849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6824472" y="1310640"/>
              <a:ext cx="916305" cy="897890"/>
            </a:xfrm>
            <a:custGeom>
              <a:avLst/>
              <a:gdLst/>
              <a:ahLst/>
              <a:cxnLst/>
              <a:rect l="l" t="t" r="r" b="b"/>
              <a:pathLst>
                <a:path w="916304" h="897889">
                  <a:moveTo>
                    <a:pt x="457961" y="0"/>
                  </a:moveTo>
                  <a:lnTo>
                    <a:pt x="411099" y="2286"/>
                  </a:lnTo>
                  <a:lnTo>
                    <a:pt x="365632" y="9144"/>
                  </a:lnTo>
                  <a:lnTo>
                    <a:pt x="321818" y="20193"/>
                  </a:lnTo>
                  <a:lnTo>
                    <a:pt x="279653" y="35306"/>
                  </a:lnTo>
                  <a:lnTo>
                    <a:pt x="239649" y="54101"/>
                  </a:lnTo>
                  <a:lnTo>
                    <a:pt x="201929" y="76581"/>
                  </a:lnTo>
                  <a:lnTo>
                    <a:pt x="166624" y="102488"/>
                  </a:lnTo>
                  <a:lnTo>
                    <a:pt x="134111" y="131445"/>
                  </a:lnTo>
                  <a:lnTo>
                    <a:pt x="104521" y="163322"/>
                  </a:lnTo>
                  <a:lnTo>
                    <a:pt x="78231" y="197865"/>
                  </a:lnTo>
                  <a:lnTo>
                    <a:pt x="55245" y="234823"/>
                  </a:lnTo>
                  <a:lnTo>
                    <a:pt x="35941" y="274065"/>
                  </a:lnTo>
                  <a:lnTo>
                    <a:pt x="20574" y="315340"/>
                  </a:lnTo>
                  <a:lnTo>
                    <a:pt x="9271" y="358394"/>
                  </a:lnTo>
                  <a:lnTo>
                    <a:pt x="2412" y="402971"/>
                  </a:lnTo>
                  <a:lnTo>
                    <a:pt x="0" y="448818"/>
                  </a:lnTo>
                  <a:lnTo>
                    <a:pt x="2412" y="494664"/>
                  </a:lnTo>
                  <a:lnTo>
                    <a:pt x="9271" y="539242"/>
                  </a:lnTo>
                  <a:lnTo>
                    <a:pt x="20574" y="582295"/>
                  </a:lnTo>
                  <a:lnTo>
                    <a:pt x="35941" y="623570"/>
                  </a:lnTo>
                  <a:lnTo>
                    <a:pt x="55245" y="662813"/>
                  </a:lnTo>
                  <a:lnTo>
                    <a:pt x="78231" y="699770"/>
                  </a:lnTo>
                  <a:lnTo>
                    <a:pt x="104521" y="734313"/>
                  </a:lnTo>
                  <a:lnTo>
                    <a:pt x="134111" y="766190"/>
                  </a:lnTo>
                  <a:lnTo>
                    <a:pt x="166624" y="795147"/>
                  </a:lnTo>
                  <a:lnTo>
                    <a:pt x="201929" y="821055"/>
                  </a:lnTo>
                  <a:lnTo>
                    <a:pt x="239649" y="843534"/>
                  </a:lnTo>
                  <a:lnTo>
                    <a:pt x="279653" y="862330"/>
                  </a:lnTo>
                  <a:lnTo>
                    <a:pt x="321818" y="877443"/>
                  </a:lnTo>
                  <a:lnTo>
                    <a:pt x="365632" y="888492"/>
                  </a:lnTo>
                  <a:lnTo>
                    <a:pt x="411099" y="895350"/>
                  </a:lnTo>
                  <a:lnTo>
                    <a:pt x="457961" y="897636"/>
                  </a:lnTo>
                  <a:lnTo>
                    <a:pt x="504825" y="895350"/>
                  </a:lnTo>
                  <a:lnTo>
                    <a:pt x="550291" y="888492"/>
                  </a:lnTo>
                  <a:lnTo>
                    <a:pt x="594105" y="877443"/>
                  </a:lnTo>
                  <a:lnTo>
                    <a:pt x="636270" y="862330"/>
                  </a:lnTo>
                  <a:lnTo>
                    <a:pt x="676275" y="843534"/>
                  </a:lnTo>
                  <a:lnTo>
                    <a:pt x="713994" y="821055"/>
                  </a:lnTo>
                  <a:lnTo>
                    <a:pt x="749300" y="795147"/>
                  </a:lnTo>
                  <a:lnTo>
                    <a:pt x="781811" y="766190"/>
                  </a:lnTo>
                  <a:lnTo>
                    <a:pt x="811402" y="734313"/>
                  </a:lnTo>
                  <a:lnTo>
                    <a:pt x="837692" y="699770"/>
                  </a:lnTo>
                  <a:lnTo>
                    <a:pt x="860678" y="662813"/>
                  </a:lnTo>
                  <a:lnTo>
                    <a:pt x="879982" y="623570"/>
                  </a:lnTo>
                  <a:lnTo>
                    <a:pt x="895350" y="582295"/>
                  </a:lnTo>
                  <a:lnTo>
                    <a:pt x="906652" y="539242"/>
                  </a:lnTo>
                  <a:lnTo>
                    <a:pt x="913510" y="494664"/>
                  </a:lnTo>
                  <a:lnTo>
                    <a:pt x="915924" y="448818"/>
                  </a:lnTo>
                  <a:lnTo>
                    <a:pt x="913510" y="402971"/>
                  </a:lnTo>
                  <a:lnTo>
                    <a:pt x="906652" y="358394"/>
                  </a:lnTo>
                  <a:lnTo>
                    <a:pt x="895350" y="315340"/>
                  </a:lnTo>
                  <a:lnTo>
                    <a:pt x="879982" y="274065"/>
                  </a:lnTo>
                  <a:lnTo>
                    <a:pt x="860678" y="234823"/>
                  </a:lnTo>
                  <a:lnTo>
                    <a:pt x="837692" y="197865"/>
                  </a:lnTo>
                  <a:lnTo>
                    <a:pt x="811402" y="163322"/>
                  </a:lnTo>
                  <a:lnTo>
                    <a:pt x="781811" y="131445"/>
                  </a:lnTo>
                  <a:lnTo>
                    <a:pt x="749300" y="102488"/>
                  </a:lnTo>
                  <a:lnTo>
                    <a:pt x="713994" y="76581"/>
                  </a:lnTo>
                  <a:lnTo>
                    <a:pt x="676275" y="54101"/>
                  </a:lnTo>
                  <a:lnTo>
                    <a:pt x="636270" y="35306"/>
                  </a:lnTo>
                  <a:lnTo>
                    <a:pt x="594105" y="20193"/>
                  </a:lnTo>
                  <a:lnTo>
                    <a:pt x="550291" y="9144"/>
                  </a:lnTo>
                  <a:lnTo>
                    <a:pt x="504825" y="2286"/>
                  </a:lnTo>
                  <a:lnTo>
                    <a:pt x="457961" y="0"/>
                  </a:lnTo>
                  <a:close/>
                </a:path>
              </a:pathLst>
            </a:custGeom>
            <a:solidFill>
              <a:srgbClr val="FFFFFF">
                <a:alpha val="4392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931279" y="1443405"/>
              <a:ext cx="169265" cy="169621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7203186" y="1582546"/>
              <a:ext cx="258445" cy="143510"/>
            </a:xfrm>
            <a:custGeom>
              <a:avLst/>
              <a:gdLst/>
              <a:ahLst/>
              <a:cxnLst/>
              <a:rect l="l" t="t" r="r" b="b"/>
              <a:pathLst>
                <a:path w="258445" h="143510">
                  <a:moveTo>
                    <a:pt x="111252" y="143383"/>
                  </a:moveTo>
                  <a:lnTo>
                    <a:pt x="103251" y="81026"/>
                  </a:lnTo>
                  <a:lnTo>
                    <a:pt x="8001" y="81026"/>
                  </a:lnTo>
                  <a:lnTo>
                    <a:pt x="0" y="143383"/>
                  </a:lnTo>
                  <a:lnTo>
                    <a:pt x="111252" y="143383"/>
                  </a:lnTo>
                  <a:close/>
                </a:path>
                <a:path w="258445" h="143510">
                  <a:moveTo>
                    <a:pt x="218440" y="54991"/>
                  </a:moveTo>
                  <a:lnTo>
                    <a:pt x="193675" y="0"/>
                  </a:lnTo>
                  <a:lnTo>
                    <a:pt x="119126" y="0"/>
                  </a:lnTo>
                  <a:lnTo>
                    <a:pt x="126111" y="54991"/>
                  </a:lnTo>
                  <a:lnTo>
                    <a:pt x="218440" y="54991"/>
                  </a:lnTo>
                  <a:close/>
                </a:path>
                <a:path w="258445" h="143510">
                  <a:moveTo>
                    <a:pt x="258318" y="143383"/>
                  </a:moveTo>
                  <a:lnTo>
                    <a:pt x="230251" y="81026"/>
                  </a:lnTo>
                  <a:lnTo>
                    <a:pt x="129540" y="81026"/>
                  </a:lnTo>
                  <a:lnTo>
                    <a:pt x="137541" y="143383"/>
                  </a:lnTo>
                  <a:lnTo>
                    <a:pt x="258318" y="14338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344029" y="1751943"/>
              <a:ext cx="160197" cy="69236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7013321" y="1582546"/>
              <a:ext cx="490855" cy="407670"/>
            </a:xfrm>
            <a:custGeom>
              <a:avLst/>
              <a:gdLst/>
              <a:ahLst/>
              <a:cxnLst/>
              <a:rect l="l" t="t" r="r" b="b"/>
              <a:pathLst>
                <a:path w="490854" h="407669">
                  <a:moveTo>
                    <a:pt x="160274" y="169418"/>
                  </a:moveTo>
                  <a:lnTo>
                    <a:pt x="30988" y="169418"/>
                  </a:lnTo>
                  <a:lnTo>
                    <a:pt x="0" y="237998"/>
                  </a:lnTo>
                  <a:lnTo>
                    <a:pt x="0" y="238633"/>
                  </a:lnTo>
                  <a:lnTo>
                    <a:pt x="151384" y="238633"/>
                  </a:lnTo>
                  <a:lnTo>
                    <a:pt x="160274" y="169418"/>
                  </a:lnTo>
                  <a:close/>
                </a:path>
                <a:path w="490854" h="407669">
                  <a:moveTo>
                    <a:pt x="171577" y="81026"/>
                  </a:moveTo>
                  <a:lnTo>
                    <a:pt x="70866" y="81026"/>
                  </a:lnTo>
                  <a:lnTo>
                    <a:pt x="42672" y="143383"/>
                  </a:lnTo>
                  <a:lnTo>
                    <a:pt x="163576" y="143383"/>
                  </a:lnTo>
                  <a:lnTo>
                    <a:pt x="171577" y="81026"/>
                  </a:lnTo>
                  <a:close/>
                </a:path>
                <a:path w="490854" h="407669">
                  <a:moveTo>
                    <a:pt x="181991" y="0"/>
                  </a:moveTo>
                  <a:lnTo>
                    <a:pt x="107442" y="0"/>
                  </a:lnTo>
                  <a:lnTo>
                    <a:pt x="82550" y="54991"/>
                  </a:lnTo>
                  <a:lnTo>
                    <a:pt x="174879" y="54991"/>
                  </a:lnTo>
                  <a:lnTo>
                    <a:pt x="181991" y="0"/>
                  </a:lnTo>
                  <a:close/>
                </a:path>
                <a:path w="490854" h="407669">
                  <a:moveTo>
                    <a:pt x="289814" y="54991"/>
                  </a:moveTo>
                  <a:lnTo>
                    <a:pt x="282702" y="0"/>
                  </a:lnTo>
                  <a:lnTo>
                    <a:pt x="208280" y="0"/>
                  </a:lnTo>
                  <a:lnTo>
                    <a:pt x="201168" y="54991"/>
                  </a:lnTo>
                  <a:lnTo>
                    <a:pt x="289814" y="54991"/>
                  </a:lnTo>
                  <a:close/>
                </a:path>
                <a:path w="490854" h="407669">
                  <a:moveTo>
                    <a:pt x="313309" y="238633"/>
                  </a:moveTo>
                  <a:lnTo>
                    <a:pt x="304419" y="169418"/>
                  </a:lnTo>
                  <a:lnTo>
                    <a:pt x="186436" y="169418"/>
                  </a:lnTo>
                  <a:lnTo>
                    <a:pt x="177546" y="238633"/>
                  </a:lnTo>
                  <a:lnTo>
                    <a:pt x="313309" y="238633"/>
                  </a:lnTo>
                  <a:close/>
                </a:path>
                <a:path w="490854" h="407669">
                  <a:moveTo>
                    <a:pt x="490855" y="265303"/>
                  </a:moveTo>
                  <a:lnTo>
                    <a:pt x="0" y="265303"/>
                  </a:lnTo>
                  <a:lnTo>
                    <a:pt x="0" y="305943"/>
                  </a:lnTo>
                  <a:lnTo>
                    <a:pt x="225933" y="305943"/>
                  </a:lnTo>
                  <a:lnTo>
                    <a:pt x="225933" y="368173"/>
                  </a:lnTo>
                  <a:lnTo>
                    <a:pt x="156845" y="368173"/>
                  </a:lnTo>
                  <a:lnTo>
                    <a:pt x="156845" y="407543"/>
                  </a:lnTo>
                  <a:lnTo>
                    <a:pt x="334137" y="407543"/>
                  </a:lnTo>
                  <a:lnTo>
                    <a:pt x="334137" y="368173"/>
                  </a:lnTo>
                  <a:lnTo>
                    <a:pt x="265049" y="368173"/>
                  </a:lnTo>
                  <a:lnTo>
                    <a:pt x="265049" y="305943"/>
                  </a:lnTo>
                  <a:lnTo>
                    <a:pt x="490855" y="305943"/>
                  </a:lnTo>
                  <a:lnTo>
                    <a:pt x="490855" y="26530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538215" y="1751076"/>
              <a:ext cx="3338829" cy="3451860"/>
            </a:xfrm>
            <a:custGeom>
              <a:avLst/>
              <a:gdLst/>
              <a:ahLst/>
              <a:cxnLst/>
              <a:rect l="l" t="t" r="r" b="b"/>
              <a:pathLst>
                <a:path w="3338829" h="3451860">
                  <a:moveTo>
                    <a:pt x="2202180" y="0"/>
                  </a:moveTo>
                  <a:lnTo>
                    <a:pt x="3338322" y="0"/>
                  </a:lnTo>
                </a:path>
                <a:path w="3338829" h="3451860">
                  <a:moveTo>
                    <a:pt x="420624" y="2043684"/>
                  </a:moveTo>
                  <a:lnTo>
                    <a:pt x="3337814" y="2043684"/>
                  </a:lnTo>
                </a:path>
                <a:path w="3338829" h="3451860">
                  <a:moveTo>
                    <a:pt x="0" y="3421379"/>
                  </a:moveTo>
                  <a:lnTo>
                    <a:pt x="3181477" y="3451479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9518395" y="651489"/>
            <a:ext cx="2334260" cy="5459095"/>
          </a:xfrm>
          <a:prstGeom prst="rect">
            <a:avLst/>
          </a:prstGeom>
        </p:spPr>
        <p:txBody>
          <a:bodyPr vert="horz" wrap="square" lIns="0" tIns="90805" rIns="0" bIns="0" rtlCol="0">
            <a:spAutoFit/>
          </a:bodyPr>
          <a:lstStyle/>
          <a:p>
            <a:pPr marR="933450" algn="r">
              <a:lnSpc>
                <a:spcPct val="100000"/>
              </a:lnSpc>
              <a:spcBef>
                <a:spcPts val="715"/>
              </a:spcBef>
            </a:pP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TOMBURKE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15"/>
              </a:spcBef>
            </a:pPr>
            <a:r>
              <a:rPr sz="1400" spc="-110" dirty="0">
                <a:solidFill>
                  <a:srgbClr val="FFFFFF"/>
                </a:solidFill>
                <a:latin typeface="Microsoft Sans Serif"/>
                <a:cs typeface="Microsoft Sans Serif"/>
              </a:rPr>
              <a:t>Grid</a:t>
            </a:r>
            <a:r>
              <a:rPr sz="1400" spc="-16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Connected</a:t>
            </a:r>
            <a:endParaRPr sz="14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400" spc="-160" dirty="0">
                <a:solidFill>
                  <a:srgbClr val="FFFFFF"/>
                </a:solidFill>
                <a:latin typeface="Microsoft Sans Serif"/>
                <a:cs typeface="Microsoft Sans Serif"/>
              </a:rPr>
              <a:t>INSTALLED</a:t>
            </a:r>
            <a:r>
              <a:rPr sz="1400" spc="-14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400" spc="-155" dirty="0">
                <a:solidFill>
                  <a:srgbClr val="FFFFFF"/>
                </a:solidFill>
                <a:latin typeface="Microsoft Sans Serif"/>
                <a:cs typeface="Microsoft Sans Serif"/>
              </a:rPr>
              <a:t>CAPACITY:</a:t>
            </a:r>
            <a:r>
              <a:rPr sz="1400" spc="-19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400" spc="-80" dirty="0">
                <a:solidFill>
                  <a:srgbClr val="FFFFFF"/>
                </a:solidFill>
                <a:latin typeface="Microsoft Sans Serif"/>
                <a:cs typeface="Microsoft Sans Serif"/>
              </a:rPr>
              <a:t>66</a:t>
            </a:r>
            <a:r>
              <a:rPr sz="1400" spc="-114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Mwp</a:t>
            </a:r>
            <a:endParaRPr sz="14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400" spc="-114" dirty="0">
                <a:solidFill>
                  <a:srgbClr val="FFFFFF"/>
                </a:solidFill>
                <a:latin typeface="Microsoft Sans Serif"/>
                <a:cs typeface="Microsoft Sans Serif"/>
              </a:rPr>
              <a:t>Area:</a:t>
            </a:r>
            <a:r>
              <a:rPr sz="1400" spc="-15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400" spc="-114" dirty="0">
                <a:solidFill>
                  <a:srgbClr val="FFFFFF"/>
                </a:solidFill>
                <a:latin typeface="Microsoft Sans Serif"/>
                <a:cs typeface="Microsoft Sans Serif"/>
              </a:rPr>
              <a:t>195</a:t>
            </a:r>
            <a:r>
              <a:rPr sz="1400" spc="-12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Ha</a:t>
            </a:r>
            <a:endParaRPr sz="1400">
              <a:latin typeface="Microsoft Sans Serif"/>
              <a:cs typeface="Microsoft Sans Serif"/>
            </a:endParaRPr>
          </a:p>
          <a:p>
            <a:pPr marL="12700" marR="549275">
              <a:lnSpc>
                <a:spcPct val="100000"/>
              </a:lnSpc>
            </a:pPr>
            <a:r>
              <a:rPr sz="1400" spc="-120" dirty="0">
                <a:solidFill>
                  <a:srgbClr val="FFFFFF"/>
                </a:solidFill>
                <a:latin typeface="Microsoft Sans Serif"/>
                <a:cs typeface="Microsoft Sans Serif"/>
              </a:rPr>
              <a:t>Carpentry:</a:t>
            </a:r>
            <a:r>
              <a:rPr sz="1400" spc="-15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400" spc="-85" dirty="0">
                <a:solidFill>
                  <a:srgbClr val="FFFFFF"/>
                </a:solidFill>
                <a:latin typeface="Microsoft Sans Serif"/>
                <a:cs typeface="Microsoft Sans Serif"/>
              </a:rPr>
              <a:t>Kg</a:t>
            </a:r>
            <a:r>
              <a:rPr sz="1400" spc="-17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5.800.000 </a:t>
            </a:r>
            <a:r>
              <a:rPr sz="1400" spc="-120" dirty="0">
                <a:solidFill>
                  <a:srgbClr val="FFFFFF"/>
                </a:solidFill>
                <a:latin typeface="Microsoft Sans Serif"/>
                <a:cs typeface="Microsoft Sans Serif"/>
              </a:rPr>
              <a:t>Electrical</a:t>
            </a:r>
            <a:r>
              <a:rPr sz="1400" spc="-6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400" spc="-140" dirty="0">
                <a:solidFill>
                  <a:srgbClr val="FFFFFF"/>
                </a:solidFill>
                <a:latin typeface="Microsoft Sans Serif"/>
                <a:cs typeface="Microsoft Sans Serif"/>
              </a:rPr>
              <a:t>Cables</a:t>
            </a:r>
            <a:r>
              <a:rPr sz="1400" spc="-8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400" spc="-114" dirty="0">
                <a:solidFill>
                  <a:srgbClr val="FFFFFF"/>
                </a:solidFill>
                <a:latin typeface="Microsoft Sans Serif"/>
                <a:cs typeface="Microsoft Sans Serif"/>
              </a:rPr>
              <a:t>2.500</a:t>
            </a:r>
            <a:r>
              <a:rPr sz="1400" spc="-13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Km </a:t>
            </a:r>
            <a:r>
              <a:rPr sz="1400" spc="-145" dirty="0">
                <a:solidFill>
                  <a:srgbClr val="FFFFFF"/>
                </a:solidFill>
                <a:latin typeface="Microsoft Sans Serif"/>
                <a:cs typeface="Microsoft Sans Serif"/>
              </a:rPr>
              <a:t>Employees:</a:t>
            </a:r>
            <a:r>
              <a:rPr sz="1400" spc="-8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450</a:t>
            </a:r>
            <a:endParaRPr sz="14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885"/>
              </a:spcBef>
            </a:pPr>
            <a:endParaRPr sz="1400">
              <a:latin typeface="Microsoft Sans Serif"/>
              <a:cs typeface="Microsoft Sans Serif"/>
            </a:endParaRPr>
          </a:p>
          <a:p>
            <a:pPr marR="930275" algn="r">
              <a:lnSpc>
                <a:spcPct val="100000"/>
              </a:lnSpc>
              <a:spcBef>
                <a:spcPts val="5"/>
              </a:spcBef>
            </a:pP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UPINGTON</a:t>
            </a:r>
            <a:endParaRPr sz="1400">
              <a:latin typeface="Arial"/>
              <a:cs typeface="Arial"/>
            </a:endParaRPr>
          </a:p>
          <a:p>
            <a:pPr marL="48895">
              <a:lnSpc>
                <a:spcPct val="100000"/>
              </a:lnSpc>
              <a:spcBef>
                <a:spcPts val="800"/>
              </a:spcBef>
            </a:pPr>
            <a:r>
              <a:rPr sz="1400" spc="-65" dirty="0">
                <a:solidFill>
                  <a:srgbClr val="FFFFFF"/>
                </a:solidFill>
                <a:latin typeface="Microsoft Sans Serif"/>
                <a:cs typeface="Microsoft Sans Serif"/>
              </a:rPr>
              <a:t>In</a:t>
            </a:r>
            <a:r>
              <a:rPr sz="1400" spc="-14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Operation</a:t>
            </a:r>
            <a:endParaRPr sz="1400">
              <a:latin typeface="Microsoft Sans Serif"/>
              <a:cs typeface="Microsoft Sans Serif"/>
            </a:endParaRPr>
          </a:p>
          <a:p>
            <a:pPr marL="48895" marR="112395">
              <a:lnSpc>
                <a:spcPct val="100000"/>
              </a:lnSpc>
            </a:pPr>
            <a:r>
              <a:rPr sz="1400" spc="-160" dirty="0">
                <a:solidFill>
                  <a:srgbClr val="FFFFFF"/>
                </a:solidFill>
                <a:latin typeface="Microsoft Sans Serif"/>
                <a:cs typeface="Microsoft Sans Serif"/>
              </a:rPr>
              <a:t>INSTALLED</a:t>
            </a:r>
            <a:r>
              <a:rPr sz="1400" spc="-150" dirty="0">
                <a:solidFill>
                  <a:srgbClr val="FFFFFF"/>
                </a:solidFill>
                <a:latin typeface="Microsoft Sans Serif"/>
                <a:cs typeface="Microsoft Sans Serif"/>
              </a:rPr>
              <a:t> CAPACITY:</a:t>
            </a:r>
            <a:r>
              <a:rPr sz="1400" spc="-21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400" spc="-80" dirty="0">
                <a:solidFill>
                  <a:srgbClr val="FFFFFF"/>
                </a:solidFill>
                <a:latin typeface="Microsoft Sans Serif"/>
                <a:cs typeface="Microsoft Sans Serif"/>
              </a:rPr>
              <a:t>10</a:t>
            </a:r>
            <a:r>
              <a:rPr sz="1400" spc="-12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400" spc="-80" dirty="0">
                <a:solidFill>
                  <a:srgbClr val="FFFFFF"/>
                </a:solidFill>
                <a:latin typeface="Microsoft Sans Serif"/>
                <a:cs typeface="Microsoft Sans Serif"/>
              </a:rPr>
              <a:t>Mwp </a:t>
            </a:r>
            <a:r>
              <a:rPr sz="1400" spc="-140" dirty="0">
                <a:solidFill>
                  <a:srgbClr val="FFFFFF"/>
                </a:solidFill>
                <a:latin typeface="Microsoft Sans Serif"/>
                <a:cs typeface="Microsoft Sans Serif"/>
              </a:rPr>
              <a:t>AREA:</a:t>
            </a:r>
            <a:r>
              <a:rPr sz="1400" spc="-19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400" spc="-80" dirty="0">
                <a:solidFill>
                  <a:srgbClr val="FFFFFF"/>
                </a:solidFill>
                <a:latin typeface="Microsoft Sans Serif"/>
                <a:cs typeface="Microsoft Sans Serif"/>
              </a:rPr>
              <a:t>30</a:t>
            </a:r>
            <a:r>
              <a:rPr sz="1400" spc="-17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400" spc="-35" dirty="0">
                <a:solidFill>
                  <a:srgbClr val="FFFFFF"/>
                </a:solidFill>
                <a:latin typeface="Microsoft Sans Serif"/>
                <a:cs typeface="Microsoft Sans Serif"/>
              </a:rPr>
              <a:t>HA</a:t>
            </a:r>
            <a:endParaRPr sz="1400">
              <a:latin typeface="Microsoft Sans Serif"/>
              <a:cs typeface="Microsoft Sans Serif"/>
            </a:endParaRPr>
          </a:p>
          <a:p>
            <a:pPr marL="48895" marR="634365">
              <a:lnSpc>
                <a:spcPct val="100000"/>
              </a:lnSpc>
              <a:spcBef>
                <a:spcPts val="5"/>
              </a:spcBef>
            </a:pPr>
            <a:r>
              <a:rPr sz="1400" spc="-120" dirty="0">
                <a:solidFill>
                  <a:srgbClr val="FFFFFF"/>
                </a:solidFill>
                <a:latin typeface="Microsoft Sans Serif"/>
                <a:cs typeface="Microsoft Sans Serif"/>
              </a:rPr>
              <a:t>Carpentry:</a:t>
            </a:r>
            <a:r>
              <a:rPr sz="1400" spc="-15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400" spc="-85" dirty="0">
                <a:solidFill>
                  <a:srgbClr val="FFFFFF"/>
                </a:solidFill>
                <a:latin typeface="Microsoft Sans Serif"/>
                <a:cs typeface="Microsoft Sans Serif"/>
              </a:rPr>
              <a:t>Kg</a:t>
            </a:r>
            <a:r>
              <a:rPr sz="1400" spc="-17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700.000 </a:t>
            </a:r>
            <a:r>
              <a:rPr sz="1400" spc="-120" dirty="0">
                <a:solidFill>
                  <a:srgbClr val="FFFFFF"/>
                </a:solidFill>
                <a:latin typeface="Microsoft Sans Serif"/>
                <a:cs typeface="Microsoft Sans Serif"/>
              </a:rPr>
              <a:t>Electrical</a:t>
            </a:r>
            <a:r>
              <a:rPr sz="1400" spc="-7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400" spc="-130" dirty="0">
                <a:solidFill>
                  <a:srgbClr val="FFFFFF"/>
                </a:solidFill>
                <a:latin typeface="Microsoft Sans Serif"/>
                <a:cs typeface="Microsoft Sans Serif"/>
              </a:rPr>
              <a:t>Cables</a:t>
            </a:r>
            <a:r>
              <a:rPr sz="1400" spc="-11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400" spc="-114" dirty="0">
                <a:solidFill>
                  <a:srgbClr val="FFFFFF"/>
                </a:solidFill>
                <a:latin typeface="Microsoft Sans Serif"/>
                <a:cs typeface="Microsoft Sans Serif"/>
              </a:rPr>
              <a:t>370</a:t>
            </a:r>
            <a:r>
              <a:rPr sz="1400" spc="-15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400" spc="-45" dirty="0">
                <a:solidFill>
                  <a:srgbClr val="FFFFFF"/>
                </a:solidFill>
                <a:latin typeface="Microsoft Sans Serif"/>
                <a:cs typeface="Microsoft Sans Serif"/>
              </a:rPr>
              <a:t>Km </a:t>
            </a:r>
            <a:r>
              <a:rPr sz="1400" spc="-140" dirty="0">
                <a:solidFill>
                  <a:srgbClr val="FFFFFF"/>
                </a:solidFill>
                <a:latin typeface="Microsoft Sans Serif"/>
                <a:cs typeface="Microsoft Sans Serif"/>
              </a:rPr>
              <a:t>Employees:</a:t>
            </a:r>
            <a:r>
              <a:rPr sz="1400" spc="-114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150</a:t>
            </a:r>
            <a:endParaRPr sz="14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994"/>
              </a:spcBef>
            </a:pPr>
            <a:endParaRPr sz="1400">
              <a:latin typeface="Microsoft Sans Serif"/>
              <a:cs typeface="Microsoft Sans Serif"/>
            </a:endParaRPr>
          </a:p>
          <a:p>
            <a:pPr marL="544195">
              <a:lnSpc>
                <a:spcPct val="100000"/>
              </a:lnSpc>
            </a:pPr>
            <a:r>
              <a:rPr sz="1400" b="1" spc="-25" dirty="0">
                <a:solidFill>
                  <a:srgbClr val="FFFFFF"/>
                </a:solidFill>
                <a:latin typeface="Arial"/>
                <a:cs typeface="Arial"/>
              </a:rPr>
              <a:t>PALEISHEUWEL</a:t>
            </a:r>
            <a:endParaRPr sz="1400">
              <a:latin typeface="Arial"/>
              <a:cs typeface="Arial"/>
            </a:endParaRPr>
          </a:p>
          <a:p>
            <a:pPr marL="38100">
              <a:lnSpc>
                <a:spcPct val="100000"/>
              </a:lnSpc>
              <a:spcBef>
                <a:spcPts val="409"/>
              </a:spcBef>
            </a:pPr>
            <a:r>
              <a:rPr sz="1400" spc="-110" dirty="0">
                <a:solidFill>
                  <a:srgbClr val="FFFFFF"/>
                </a:solidFill>
                <a:latin typeface="Microsoft Sans Serif"/>
                <a:cs typeface="Microsoft Sans Serif"/>
              </a:rPr>
              <a:t>Grid</a:t>
            </a:r>
            <a:r>
              <a:rPr sz="1400" spc="-16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Connected</a:t>
            </a:r>
            <a:endParaRPr sz="1400">
              <a:latin typeface="Microsoft Sans Serif"/>
              <a:cs typeface="Microsoft Sans Serif"/>
            </a:endParaRPr>
          </a:p>
          <a:p>
            <a:pPr marL="38100">
              <a:lnSpc>
                <a:spcPct val="100000"/>
              </a:lnSpc>
            </a:pPr>
            <a:r>
              <a:rPr sz="1400" spc="-160" dirty="0">
                <a:solidFill>
                  <a:srgbClr val="FFFFFF"/>
                </a:solidFill>
                <a:latin typeface="Microsoft Sans Serif"/>
                <a:cs typeface="Microsoft Sans Serif"/>
              </a:rPr>
              <a:t>INSTALLED</a:t>
            </a:r>
            <a:r>
              <a:rPr sz="1400" spc="-150" dirty="0">
                <a:solidFill>
                  <a:srgbClr val="FFFFFF"/>
                </a:solidFill>
                <a:latin typeface="Microsoft Sans Serif"/>
                <a:cs typeface="Microsoft Sans Serif"/>
              </a:rPr>
              <a:t> CAPACITY:</a:t>
            </a:r>
            <a:r>
              <a:rPr sz="1400" spc="-19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400" spc="-100" dirty="0">
                <a:solidFill>
                  <a:srgbClr val="FFFFFF"/>
                </a:solidFill>
                <a:latin typeface="Microsoft Sans Serif"/>
                <a:cs typeface="Microsoft Sans Serif"/>
              </a:rPr>
              <a:t>82,5</a:t>
            </a:r>
            <a:r>
              <a:rPr sz="1400" spc="-11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400" spc="-55" dirty="0">
                <a:solidFill>
                  <a:srgbClr val="FFFFFF"/>
                </a:solidFill>
                <a:latin typeface="Microsoft Sans Serif"/>
                <a:cs typeface="Microsoft Sans Serif"/>
              </a:rPr>
              <a:t>Mwp</a:t>
            </a:r>
            <a:endParaRPr sz="1400">
              <a:latin typeface="Microsoft Sans Serif"/>
              <a:cs typeface="Microsoft Sans Serif"/>
            </a:endParaRPr>
          </a:p>
          <a:p>
            <a:pPr marL="38100">
              <a:lnSpc>
                <a:spcPct val="100000"/>
              </a:lnSpc>
            </a:pPr>
            <a:r>
              <a:rPr sz="1400" spc="-114" dirty="0">
                <a:solidFill>
                  <a:srgbClr val="FFFFFF"/>
                </a:solidFill>
                <a:latin typeface="Microsoft Sans Serif"/>
                <a:cs typeface="Microsoft Sans Serif"/>
              </a:rPr>
              <a:t>Area:</a:t>
            </a:r>
            <a:r>
              <a:rPr sz="1400" spc="-15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400" spc="-114" dirty="0">
                <a:solidFill>
                  <a:srgbClr val="FFFFFF"/>
                </a:solidFill>
                <a:latin typeface="Microsoft Sans Serif"/>
                <a:cs typeface="Microsoft Sans Serif"/>
              </a:rPr>
              <a:t>240</a:t>
            </a:r>
            <a:r>
              <a:rPr sz="1400" spc="-12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Ha</a:t>
            </a:r>
            <a:endParaRPr sz="1400">
              <a:latin typeface="Microsoft Sans Serif"/>
              <a:cs typeface="Microsoft Sans Serif"/>
            </a:endParaRPr>
          </a:p>
          <a:p>
            <a:pPr marL="38100" marR="523240">
              <a:lnSpc>
                <a:spcPct val="100000"/>
              </a:lnSpc>
            </a:pPr>
            <a:r>
              <a:rPr sz="1400" spc="-120" dirty="0">
                <a:solidFill>
                  <a:srgbClr val="FFFFFF"/>
                </a:solidFill>
                <a:latin typeface="Microsoft Sans Serif"/>
                <a:cs typeface="Microsoft Sans Serif"/>
              </a:rPr>
              <a:t>Carpentry:</a:t>
            </a:r>
            <a:r>
              <a:rPr sz="1400" spc="-15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400" spc="-85" dirty="0">
                <a:solidFill>
                  <a:srgbClr val="FFFFFF"/>
                </a:solidFill>
                <a:latin typeface="Microsoft Sans Serif"/>
                <a:cs typeface="Microsoft Sans Serif"/>
              </a:rPr>
              <a:t>Kg</a:t>
            </a:r>
            <a:r>
              <a:rPr sz="1400" spc="-17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7.000.000 </a:t>
            </a:r>
            <a:r>
              <a:rPr sz="1400" spc="-120" dirty="0">
                <a:solidFill>
                  <a:srgbClr val="FFFFFF"/>
                </a:solidFill>
                <a:latin typeface="Microsoft Sans Serif"/>
                <a:cs typeface="Microsoft Sans Serif"/>
              </a:rPr>
              <a:t>Electrical</a:t>
            </a:r>
            <a:r>
              <a:rPr sz="1400" spc="-6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400" spc="-140" dirty="0">
                <a:solidFill>
                  <a:srgbClr val="FFFFFF"/>
                </a:solidFill>
                <a:latin typeface="Microsoft Sans Serif"/>
                <a:cs typeface="Microsoft Sans Serif"/>
              </a:rPr>
              <a:t>Cables</a:t>
            </a:r>
            <a:r>
              <a:rPr sz="1400" spc="-8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400" spc="-114" dirty="0">
                <a:solidFill>
                  <a:srgbClr val="FFFFFF"/>
                </a:solidFill>
                <a:latin typeface="Microsoft Sans Serif"/>
                <a:cs typeface="Microsoft Sans Serif"/>
              </a:rPr>
              <a:t>3.000</a:t>
            </a:r>
            <a:r>
              <a:rPr sz="1400" spc="-13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Km </a:t>
            </a:r>
            <a:r>
              <a:rPr sz="1400" spc="-140" dirty="0">
                <a:solidFill>
                  <a:srgbClr val="FFFFFF"/>
                </a:solidFill>
                <a:latin typeface="Microsoft Sans Serif"/>
                <a:cs typeface="Microsoft Sans Serif"/>
              </a:rPr>
              <a:t>Employees:</a:t>
            </a:r>
            <a:r>
              <a:rPr sz="1400" spc="-114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550</a:t>
            </a:r>
            <a:endParaRPr sz="1400">
              <a:latin typeface="Microsoft Sans Serif"/>
              <a:cs typeface="Microsoft Sans Serif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1" y="39535"/>
            <a:ext cx="10015855" cy="5954395"/>
            <a:chOff x="1" y="39535"/>
            <a:chExt cx="10015855" cy="5954395"/>
          </a:xfrm>
        </p:grpSpPr>
        <p:pic>
          <p:nvPicPr>
            <p:cNvPr id="31" name="object 3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587484" y="2481287"/>
              <a:ext cx="126441" cy="127419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9648825" y="2585719"/>
              <a:ext cx="367030" cy="306070"/>
            </a:xfrm>
            <a:custGeom>
              <a:avLst/>
              <a:gdLst/>
              <a:ahLst/>
              <a:cxnLst/>
              <a:rect l="l" t="t" r="r" b="b"/>
              <a:pathLst>
                <a:path w="367029" h="306069">
                  <a:moveTo>
                    <a:pt x="119634" y="127254"/>
                  </a:moveTo>
                  <a:lnTo>
                    <a:pt x="23114" y="127254"/>
                  </a:lnTo>
                  <a:lnTo>
                    <a:pt x="0" y="178816"/>
                  </a:lnTo>
                  <a:lnTo>
                    <a:pt x="0" y="179324"/>
                  </a:lnTo>
                  <a:lnTo>
                    <a:pt x="113030" y="179324"/>
                  </a:lnTo>
                  <a:lnTo>
                    <a:pt x="119634" y="127254"/>
                  </a:lnTo>
                  <a:close/>
                </a:path>
                <a:path w="367029" h="306069">
                  <a:moveTo>
                    <a:pt x="128143" y="60833"/>
                  </a:moveTo>
                  <a:lnTo>
                    <a:pt x="52832" y="60833"/>
                  </a:lnTo>
                  <a:lnTo>
                    <a:pt x="31877" y="107823"/>
                  </a:lnTo>
                  <a:lnTo>
                    <a:pt x="122174" y="107823"/>
                  </a:lnTo>
                  <a:lnTo>
                    <a:pt x="128143" y="60833"/>
                  </a:lnTo>
                  <a:close/>
                </a:path>
                <a:path w="367029" h="306069">
                  <a:moveTo>
                    <a:pt x="135890" y="0"/>
                  </a:moveTo>
                  <a:lnTo>
                    <a:pt x="80137" y="0"/>
                  </a:lnTo>
                  <a:lnTo>
                    <a:pt x="61595" y="41402"/>
                  </a:lnTo>
                  <a:lnTo>
                    <a:pt x="130556" y="41402"/>
                  </a:lnTo>
                  <a:lnTo>
                    <a:pt x="135890" y="0"/>
                  </a:lnTo>
                  <a:close/>
                </a:path>
                <a:path w="367029" h="306069">
                  <a:moveTo>
                    <a:pt x="216408" y="41402"/>
                  </a:moveTo>
                  <a:lnTo>
                    <a:pt x="211074" y="0"/>
                  </a:lnTo>
                  <a:lnTo>
                    <a:pt x="155448" y="0"/>
                  </a:lnTo>
                  <a:lnTo>
                    <a:pt x="150241" y="41402"/>
                  </a:lnTo>
                  <a:lnTo>
                    <a:pt x="216408" y="41402"/>
                  </a:lnTo>
                  <a:close/>
                </a:path>
                <a:path w="367029" h="306069">
                  <a:moveTo>
                    <a:pt x="224917" y="107823"/>
                  </a:moveTo>
                  <a:lnTo>
                    <a:pt x="218948" y="60833"/>
                  </a:lnTo>
                  <a:lnTo>
                    <a:pt x="147701" y="60833"/>
                  </a:lnTo>
                  <a:lnTo>
                    <a:pt x="141732" y="107823"/>
                  </a:lnTo>
                  <a:lnTo>
                    <a:pt x="224917" y="107823"/>
                  </a:lnTo>
                  <a:close/>
                </a:path>
                <a:path w="367029" h="306069">
                  <a:moveTo>
                    <a:pt x="234061" y="179324"/>
                  </a:moveTo>
                  <a:lnTo>
                    <a:pt x="227330" y="127254"/>
                  </a:lnTo>
                  <a:lnTo>
                    <a:pt x="139192" y="127254"/>
                  </a:lnTo>
                  <a:lnTo>
                    <a:pt x="132588" y="179324"/>
                  </a:lnTo>
                  <a:lnTo>
                    <a:pt x="234061" y="179324"/>
                  </a:lnTo>
                  <a:close/>
                </a:path>
                <a:path w="367029" h="306069">
                  <a:moveTo>
                    <a:pt x="304927" y="41402"/>
                  </a:moveTo>
                  <a:lnTo>
                    <a:pt x="286385" y="0"/>
                  </a:lnTo>
                  <a:lnTo>
                    <a:pt x="230759" y="0"/>
                  </a:lnTo>
                  <a:lnTo>
                    <a:pt x="235966" y="41402"/>
                  </a:lnTo>
                  <a:lnTo>
                    <a:pt x="304927" y="41402"/>
                  </a:lnTo>
                  <a:close/>
                </a:path>
                <a:path w="367029" h="306069">
                  <a:moveTo>
                    <a:pt x="334772" y="107823"/>
                  </a:moveTo>
                  <a:lnTo>
                    <a:pt x="313690" y="60833"/>
                  </a:lnTo>
                  <a:lnTo>
                    <a:pt x="238506" y="60833"/>
                  </a:lnTo>
                  <a:lnTo>
                    <a:pt x="244475" y="107823"/>
                  </a:lnTo>
                  <a:lnTo>
                    <a:pt x="334772" y="107823"/>
                  </a:lnTo>
                  <a:close/>
                </a:path>
                <a:path w="367029" h="306069">
                  <a:moveTo>
                    <a:pt x="366649" y="198120"/>
                  </a:moveTo>
                  <a:lnTo>
                    <a:pt x="0" y="198120"/>
                  </a:lnTo>
                  <a:lnTo>
                    <a:pt x="0" y="231140"/>
                  </a:lnTo>
                  <a:lnTo>
                    <a:pt x="168656" y="231140"/>
                  </a:lnTo>
                  <a:lnTo>
                    <a:pt x="168656" y="276860"/>
                  </a:lnTo>
                  <a:lnTo>
                    <a:pt x="117094" y="276860"/>
                  </a:lnTo>
                  <a:lnTo>
                    <a:pt x="117094" y="306070"/>
                  </a:lnTo>
                  <a:lnTo>
                    <a:pt x="249555" y="306070"/>
                  </a:lnTo>
                  <a:lnTo>
                    <a:pt x="249555" y="276860"/>
                  </a:lnTo>
                  <a:lnTo>
                    <a:pt x="197866" y="276860"/>
                  </a:lnTo>
                  <a:lnTo>
                    <a:pt x="197866" y="231140"/>
                  </a:lnTo>
                  <a:lnTo>
                    <a:pt x="366649" y="231140"/>
                  </a:lnTo>
                  <a:lnTo>
                    <a:pt x="366649" y="198120"/>
                  </a:lnTo>
                  <a:close/>
                </a:path>
                <a:path w="367029" h="306069">
                  <a:moveTo>
                    <a:pt x="366649" y="178816"/>
                  </a:moveTo>
                  <a:lnTo>
                    <a:pt x="343535" y="127254"/>
                  </a:lnTo>
                  <a:lnTo>
                    <a:pt x="247015" y="127254"/>
                  </a:lnTo>
                  <a:lnTo>
                    <a:pt x="253619" y="179324"/>
                  </a:lnTo>
                  <a:lnTo>
                    <a:pt x="366649" y="179324"/>
                  </a:lnTo>
                  <a:lnTo>
                    <a:pt x="366649" y="1788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552559" y="4355579"/>
              <a:ext cx="126847" cy="127012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9614027" y="4459858"/>
              <a:ext cx="368300" cy="304165"/>
            </a:xfrm>
            <a:custGeom>
              <a:avLst/>
              <a:gdLst/>
              <a:ahLst/>
              <a:cxnLst/>
              <a:rect l="l" t="t" r="r" b="b"/>
              <a:pathLst>
                <a:path w="368300" h="304164">
                  <a:moveTo>
                    <a:pt x="120015" y="126873"/>
                  </a:moveTo>
                  <a:lnTo>
                    <a:pt x="23241" y="126873"/>
                  </a:lnTo>
                  <a:lnTo>
                    <a:pt x="0" y="178181"/>
                  </a:lnTo>
                  <a:lnTo>
                    <a:pt x="0" y="178689"/>
                  </a:lnTo>
                  <a:lnTo>
                    <a:pt x="113411" y="178689"/>
                  </a:lnTo>
                  <a:lnTo>
                    <a:pt x="120015" y="126873"/>
                  </a:lnTo>
                  <a:close/>
                </a:path>
                <a:path w="368300" h="304164">
                  <a:moveTo>
                    <a:pt x="128524" y="60579"/>
                  </a:moveTo>
                  <a:lnTo>
                    <a:pt x="53086" y="60579"/>
                  </a:lnTo>
                  <a:lnTo>
                    <a:pt x="32004" y="107442"/>
                  </a:lnTo>
                  <a:lnTo>
                    <a:pt x="122555" y="107442"/>
                  </a:lnTo>
                  <a:lnTo>
                    <a:pt x="128524" y="60579"/>
                  </a:lnTo>
                  <a:close/>
                </a:path>
                <a:path w="368300" h="304164">
                  <a:moveTo>
                    <a:pt x="136398" y="0"/>
                  </a:moveTo>
                  <a:lnTo>
                    <a:pt x="80391" y="0"/>
                  </a:lnTo>
                  <a:lnTo>
                    <a:pt x="61849" y="41148"/>
                  </a:lnTo>
                  <a:lnTo>
                    <a:pt x="131064" y="41148"/>
                  </a:lnTo>
                  <a:lnTo>
                    <a:pt x="136398" y="0"/>
                  </a:lnTo>
                  <a:close/>
                </a:path>
                <a:path w="368300" h="304164">
                  <a:moveTo>
                    <a:pt x="217043" y="41148"/>
                  </a:moveTo>
                  <a:lnTo>
                    <a:pt x="211836" y="0"/>
                  </a:lnTo>
                  <a:lnTo>
                    <a:pt x="155956" y="0"/>
                  </a:lnTo>
                  <a:lnTo>
                    <a:pt x="150749" y="41148"/>
                  </a:lnTo>
                  <a:lnTo>
                    <a:pt x="217043" y="41148"/>
                  </a:lnTo>
                  <a:close/>
                </a:path>
                <a:path w="368300" h="304164">
                  <a:moveTo>
                    <a:pt x="225679" y="107442"/>
                  </a:moveTo>
                  <a:lnTo>
                    <a:pt x="219583" y="60579"/>
                  </a:lnTo>
                  <a:lnTo>
                    <a:pt x="148209" y="60579"/>
                  </a:lnTo>
                  <a:lnTo>
                    <a:pt x="142240" y="107442"/>
                  </a:lnTo>
                  <a:lnTo>
                    <a:pt x="225679" y="107442"/>
                  </a:lnTo>
                  <a:close/>
                </a:path>
                <a:path w="368300" h="304164">
                  <a:moveTo>
                    <a:pt x="234823" y="178689"/>
                  </a:moveTo>
                  <a:lnTo>
                    <a:pt x="228092" y="126873"/>
                  </a:lnTo>
                  <a:lnTo>
                    <a:pt x="139700" y="126873"/>
                  </a:lnTo>
                  <a:lnTo>
                    <a:pt x="133096" y="178689"/>
                  </a:lnTo>
                  <a:lnTo>
                    <a:pt x="234823" y="178689"/>
                  </a:lnTo>
                  <a:close/>
                </a:path>
                <a:path w="368300" h="304164">
                  <a:moveTo>
                    <a:pt x="305943" y="41148"/>
                  </a:moveTo>
                  <a:lnTo>
                    <a:pt x="287401" y="0"/>
                  </a:lnTo>
                  <a:lnTo>
                    <a:pt x="231521" y="0"/>
                  </a:lnTo>
                  <a:lnTo>
                    <a:pt x="236728" y="41148"/>
                  </a:lnTo>
                  <a:lnTo>
                    <a:pt x="305943" y="41148"/>
                  </a:lnTo>
                  <a:close/>
                </a:path>
                <a:path w="368300" h="304164">
                  <a:moveTo>
                    <a:pt x="335788" y="107442"/>
                  </a:moveTo>
                  <a:lnTo>
                    <a:pt x="314706" y="60579"/>
                  </a:lnTo>
                  <a:lnTo>
                    <a:pt x="239268" y="60579"/>
                  </a:lnTo>
                  <a:lnTo>
                    <a:pt x="245237" y="107442"/>
                  </a:lnTo>
                  <a:lnTo>
                    <a:pt x="335788" y="107442"/>
                  </a:lnTo>
                  <a:close/>
                </a:path>
                <a:path w="368300" h="304164">
                  <a:moveTo>
                    <a:pt x="367792" y="198501"/>
                  </a:moveTo>
                  <a:lnTo>
                    <a:pt x="0" y="198501"/>
                  </a:lnTo>
                  <a:lnTo>
                    <a:pt x="0" y="230251"/>
                  </a:lnTo>
                  <a:lnTo>
                    <a:pt x="169291" y="230251"/>
                  </a:lnTo>
                  <a:lnTo>
                    <a:pt x="169291" y="275971"/>
                  </a:lnTo>
                  <a:lnTo>
                    <a:pt x="117475" y="275971"/>
                  </a:lnTo>
                  <a:lnTo>
                    <a:pt x="117475" y="303911"/>
                  </a:lnTo>
                  <a:lnTo>
                    <a:pt x="250317" y="303911"/>
                  </a:lnTo>
                  <a:lnTo>
                    <a:pt x="250317" y="275971"/>
                  </a:lnTo>
                  <a:lnTo>
                    <a:pt x="198501" y="275971"/>
                  </a:lnTo>
                  <a:lnTo>
                    <a:pt x="198501" y="230251"/>
                  </a:lnTo>
                  <a:lnTo>
                    <a:pt x="367792" y="230251"/>
                  </a:lnTo>
                  <a:lnTo>
                    <a:pt x="367792" y="198501"/>
                  </a:lnTo>
                  <a:close/>
                </a:path>
                <a:path w="368300" h="304164">
                  <a:moveTo>
                    <a:pt x="367792" y="178181"/>
                  </a:moveTo>
                  <a:lnTo>
                    <a:pt x="344678" y="126873"/>
                  </a:lnTo>
                  <a:lnTo>
                    <a:pt x="247777" y="126873"/>
                  </a:lnTo>
                  <a:lnTo>
                    <a:pt x="254508" y="178689"/>
                  </a:lnTo>
                  <a:lnTo>
                    <a:pt x="367792" y="178689"/>
                  </a:lnTo>
                  <a:lnTo>
                    <a:pt x="367792" y="17818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86740" y="1565147"/>
              <a:ext cx="2860548" cy="2145791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88264" y="3809999"/>
              <a:ext cx="2912364" cy="2183891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" y="39535"/>
              <a:ext cx="570013" cy="50580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3923" y="6390126"/>
            <a:ext cx="2543810" cy="467995"/>
            <a:chOff x="153923" y="6390126"/>
            <a:chExt cx="2543810" cy="467995"/>
          </a:xfrm>
        </p:grpSpPr>
        <p:sp>
          <p:nvSpPr>
            <p:cNvPr id="3" name="object 3"/>
            <p:cNvSpPr/>
            <p:nvPr/>
          </p:nvSpPr>
          <p:spPr>
            <a:xfrm>
              <a:off x="240792" y="6426706"/>
              <a:ext cx="2400300" cy="364490"/>
            </a:xfrm>
            <a:custGeom>
              <a:avLst/>
              <a:gdLst/>
              <a:ahLst/>
              <a:cxnLst/>
              <a:rect l="l" t="t" r="r" b="b"/>
              <a:pathLst>
                <a:path w="2400300" h="364490">
                  <a:moveTo>
                    <a:pt x="2400300" y="0"/>
                  </a:moveTo>
                  <a:lnTo>
                    <a:pt x="0" y="0"/>
                  </a:lnTo>
                  <a:lnTo>
                    <a:pt x="0" y="364236"/>
                  </a:lnTo>
                  <a:lnTo>
                    <a:pt x="2400300" y="364236"/>
                  </a:lnTo>
                  <a:lnTo>
                    <a:pt x="24003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40792" y="6426706"/>
              <a:ext cx="2400300" cy="364490"/>
            </a:xfrm>
            <a:custGeom>
              <a:avLst/>
              <a:gdLst/>
              <a:ahLst/>
              <a:cxnLst/>
              <a:rect l="l" t="t" r="r" b="b"/>
              <a:pathLst>
                <a:path w="2400300" h="364490">
                  <a:moveTo>
                    <a:pt x="0" y="364236"/>
                  </a:moveTo>
                  <a:lnTo>
                    <a:pt x="2400300" y="364236"/>
                  </a:lnTo>
                  <a:lnTo>
                    <a:pt x="2400300" y="0"/>
                  </a:lnTo>
                  <a:lnTo>
                    <a:pt x="0" y="0"/>
                  </a:lnTo>
                  <a:lnTo>
                    <a:pt x="0" y="364236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48411" y="96393"/>
            <a:ext cx="46069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60" dirty="0"/>
              <a:t>EPC</a:t>
            </a:r>
            <a:r>
              <a:rPr spc="-295" dirty="0"/>
              <a:t> </a:t>
            </a:r>
            <a:r>
              <a:rPr spc="-114" dirty="0"/>
              <a:t>FV</a:t>
            </a:r>
            <a:r>
              <a:rPr spc="-290" dirty="0"/>
              <a:t> </a:t>
            </a:r>
            <a:r>
              <a:rPr spc="-10" dirty="0"/>
              <a:t>-</a:t>
            </a:r>
            <a:r>
              <a:rPr spc="-180" dirty="0"/>
              <a:t> </a:t>
            </a:r>
            <a:r>
              <a:rPr spc="-204" dirty="0"/>
              <a:t>SUDAFRICA</a:t>
            </a:r>
            <a:r>
              <a:rPr spc="150" dirty="0"/>
              <a:t> </a:t>
            </a:r>
            <a:r>
              <a:rPr spc="-240" dirty="0"/>
              <a:t>PALEISHEUWEL</a:t>
            </a:r>
            <a:r>
              <a:rPr spc="-310" dirty="0"/>
              <a:t> </a:t>
            </a:r>
            <a:r>
              <a:rPr spc="-135" dirty="0"/>
              <a:t>(82,5</a:t>
            </a:r>
            <a:r>
              <a:rPr spc="-225" dirty="0"/>
              <a:t> </a:t>
            </a:r>
            <a:r>
              <a:rPr spc="-35" dirty="0"/>
              <a:t>MWp)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6791959" y="1195196"/>
            <a:ext cx="34385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0" dirty="0">
                <a:latin typeface="Microsoft Sans Serif"/>
                <a:cs typeface="Microsoft Sans Serif"/>
              </a:rPr>
              <a:t>Comune</a:t>
            </a:r>
            <a:r>
              <a:rPr sz="1800" spc="-180" dirty="0">
                <a:latin typeface="Microsoft Sans Serif"/>
                <a:cs typeface="Microsoft Sans Serif"/>
              </a:rPr>
              <a:t> </a:t>
            </a:r>
            <a:r>
              <a:rPr sz="1800" spc="-90" dirty="0">
                <a:latin typeface="Microsoft Sans Serif"/>
                <a:cs typeface="Microsoft Sans Serif"/>
              </a:rPr>
              <a:t>di</a:t>
            </a:r>
            <a:r>
              <a:rPr sz="1800" spc="-130" dirty="0">
                <a:latin typeface="Microsoft Sans Serif"/>
                <a:cs typeface="Microsoft Sans Serif"/>
              </a:rPr>
              <a:t> </a:t>
            </a:r>
            <a:r>
              <a:rPr sz="1800" spc="-175" dirty="0">
                <a:latin typeface="Microsoft Sans Serif"/>
                <a:cs typeface="Microsoft Sans Serif"/>
              </a:rPr>
              <a:t>Cederberg,</a:t>
            </a:r>
            <a:r>
              <a:rPr sz="1800" spc="-60" dirty="0">
                <a:latin typeface="Microsoft Sans Serif"/>
                <a:cs typeface="Microsoft Sans Serif"/>
              </a:rPr>
              <a:t> </a:t>
            </a:r>
            <a:r>
              <a:rPr sz="1800" spc="-165" dirty="0">
                <a:latin typeface="Microsoft Sans Serif"/>
                <a:cs typeface="Microsoft Sans Serif"/>
              </a:rPr>
              <a:t>Capo</a:t>
            </a:r>
            <a:r>
              <a:rPr sz="1800" spc="-170" dirty="0">
                <a:latin typeface="Microsoft Sans Serif"/>
                <a:cs typeface="Microsoft Sans Serif"/>
              </a:rPr>
              <a:t> </a:t>
            </a:r>
            <a:r>
              <a:rPr sz="1800" spc="-125" dirty="0">
                <a:latin typeface="Microsoft Sans Serif"/>
                <a:cs typeface="Microsoft Sans Serif"/>
              </a:rPr>
              <a:t>occidentale</a:t>
            </a:r>
            <a:endParaRPr sz="1800">
              <a:latin typeface="Microsoft Sans Serif"/>
              <a:cs typeface="Microsoft Sans Serif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6457188" y="1802510"/>
            <a:ext cx="5156200" cy="3502660"/>
            <a:chOff x="6457188" y="1802510"/>
            <a:chExt cx="5156200" cy="3502660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57188" y="1802510"/>
              <a:ext cx="5155692" cy="3037713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457188" y="3886200"/>
              <a:ext cx="1009015" cy="1419225"/>
            </a:xfrm>
            <a:custGeom>
              <a:avLst/>
              <a:gdLst/>
              <a:ahLst/>
              <a:cxnLst/>
              <a:rect l="l" t="t" r="r" b="b"/>
              <a:pathLst>
                <a:path w="1009015" h="1419225">
                  <a:moveTo>
                    <a:pt x="1008888" y="0"/>
                  </a:moveTo>
                  <a:lnTo>
                    <a:pt x="0" y="0"/>
                  </a:lnTo>
                  <a:lnTo>
                    <a:pt x="0" y="1418844"/>
                  </a:lnTo>
                  <a:lnTo>
                    <a:pt x="1008888" y="1418844"/>
                  </a:lnTo>
                  <a:lnTo>
                    <a:pt x="100888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6791959" y="5083809"/>
            <a:ext cx="341566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spc="-130" dirty="0">
                <a:latin typeface="Microsoft Sans Serif"/>
                <a:cs typeface="Microsoft Sans Serif"/>
              </a:rPr>
              <a:t>Tipo</a:t>
            </a:r>
            <a:r>
              <a:rPr sz="1600" spc="-155" dirty="0">
                <a:latin typeface="Microsoft Sans Serif"/>
                <a:cs typeface="Microsoft Sans Serif"/>
              </a:rPr>
              <a:t> </a:t>
            </a:r>
            <a:r>
              <a:rPr sz="1600" spc="-60" dirty="0">
                <a:latin typeface="Microsoft Sans Serif"/>
                <a:cs typeface="Microsoft Sans Serif"/>
              </a:rPr>
              <a:t>di</a:t>
            </a:r>
            <a:r>
              <a:rPr sz="1600" spc="-155" dirty="0">
                <a:latin typeface="Microsoft Sans Serif"/>
                <a:cs typeface="Microsoft Sans Serif"/>
              </a:rPr>
              <a:t> </a:t>
            </a:r>
            <a:r>
              <a:rPr sz="1600" spc="-114" dirty="0">
                <a:latin typeface="Microsoft Sans Serif"/>
                <a:cs typeface="Microsoft Sans Serif"/>
              </a:rPr>
              <a:t>instalazione:</a:t>
            </a:r>
            <a:r>
              <a:rPr sz="1600" spc="-215" dirty="0">
                <a:latin typeface="Microsoft Sans Serif"/>
                <a:cs typeface="Microsoft Sans Serif"/>
              </a:rPr>
              <a:t> </a:t>
            </a:r>
            <a:r>
              <a:rPr sz="1600" spc="-120" dirty="0">
                <a:latin typeface="Microsoft Sans Serif"/>
                <a:cs typeface="Microsoft Sans Serif"/>
              </a:rPr>
              <a:t>fisso</a:t>
            </a:r>
            <a:r>
              <a:rPr sz="1600" spc="-140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a</a:t>
            </a:r>
            <a:r>
              <a:rPr sz="1600" spc="-165" dirty="0">
                <a:latin typeface="Microsoft Sans Serif"/>
                <a:cs typeface="Microsoft Sans Serif"/>
              </a:rPr>
              <a:t> </a:t>
            </a:r>
            <a:r>
              <a:rPr sz="1600" spc="-125" dirty="0">
                <a:latin typeface="Microsoft Sans Serif"/>
                <a:cs typeface="Microsoft Sans Serif"/>
              </a:rPr>
              <a:t>terra</a:t>
            </a:r>
            <a:r>
              <a:rPr sz="1600" spc="-100" dirty="0">
                <a:latin typeface="Microsoft Sans Serif"/>
                <a:cs typeface="Microsoft Sans Serif"/>
              </a:rPr>
              <a:t> </a:t>
            </a:r>
            <a:r>
              <a:rPr sz="1600" spc="-120" dirty="0">
                <a:latin typeface="Microsoft Sans Serif"/>
                <a:cs typeface="Microsoft Sans Serif"/>
              </a:rPr>
              <a:t>con</a:t>
            </a:r>
            <a:r>
              <a:rPr sz="1600" spc="-180" dirty="0">
                <a:latin typeface="Microsoft Sans Serif"/>
                <a:cs typeface="Microsoft Sans Serif"/>
              </a:rPr>
              <a:t> </a:t>
            </a:r>
            <a:r>
              <a:rPr sz="1600" spc="-140" dirty="0">
                <a:latin typeface="Microsoft Sans Serif"/>
                <a:cs typeface="Microsoft Sans Serif"/>
              </a:rPr>
              <a:t>moduli</a:t>
            </a:r>
            <a:r>
              <a:rPr sz="1600" spc="-175" dirty="0">
                <a:latin typeface="Microsoft Sans Serif"/>
                <a:cs typeface="Microsoft Sans Serif"/>
              </a:rPr>
              <a:t> </a:t>
            </a:r>
            <a:r>
              <a:rPr sz="1600" spc="-60" dirty="0">
                <a:latin typeface="Microsoft Sans Serif"/>
                <a:cs typeface="Microsoft Sans Serif"/>
              </a:rPr>
              <a:t>a </a:t>
            </a:r>
            <a:r>
              <a:rPr sz="1600" spc="-114" dirty="0">
                <a:latin typeface="Microsoft Sans Serif"/>
                <a:cs typeface="Microsoft Sans Serif"/>
              </a:rPr>
              <a:t>film</a:t>
            </a:r>
            <a:r>
              <a:rPr sz="1600" spc="-140" dirty="0">
                <a:latin typeface="Microsoft Sans Serif"/>
                <a:cs typeface="Microsoft Sans Serif"/>
              </a:rPr>
              <a:t> </a:t>
            </a:r>
            <a:r>
              <a:rPr sz="1600" spc="-114" dirty="0">
                <a:latin typeface="Microsoft Sans Serif"/>
                <a:cs typeface="Microsoft Sans Serif"/>
              </a:rPr>
              <a:t>sottile</a:t>
            </a:r>
            <a:r>
              <a:rPr sz="1600" spc="-110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(3Sun)</a:t>
            </a:r>
            <a:endParaRPr sz="1600">
              <a:latin typeface="Microsoft Sans Serif"/>
              <a:cs typeface="Microsoft Sans Serif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350520" y="831659"/>
            <a:ext cx="5876925" cy="4746625"/>
            <a:chOff x="350520" y="831659"/>
            <a:chExt cx="5876925" cy="4746625"/>
          </a:xfrm>
        </p:grpSpPr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0520" y="1170431"/>
              <a:ext cx="5876544" cy="440740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6740" y="841248"/>
              <a:ext cx="810768" cy="579120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581977" y="836422"/>
              <a:ext cx="820419" cy="588645"/>
            </a:xfrm>
            <a:custGeom>
              <a:avLst/>
              <a:gdLst/>
              <a:ahLst/>
              <a:cxnLst/>
              <a:rect l="l" t="t" r="r" b="b"/>
              <a:pathLst>
                <a:path w="820419" h="588644">
                  <a:moveTo>
                    <a:pt x="0" y="588645"/>
                  </a:moveTo>
                  <a:lnTo>
                    <a:pt x="820293" y="588645"/>
                  </a:lnTo>
                  <a:lnTo>
                    <a:pt x="820293" y="0"/>
                  </a:lnTo>
                  <a:lnTo>
                    <a:pt x="0" y="0"/>
                  </a:lnTo>
                  <a:lnTo>
                    <a:pt x="0" y="588645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5" name="object 1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" y="39535"/>
            <a:ext cx="570013" cy="505802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3923" y="6390126"/>
            <a:ext cx="2543810" cy="467995"/>
            <a:chOff x="153923" y="6390126"/>
            <a:chExt cx="2543810" cy="467995"/>
          </a:xfrm>
        </p:grpSpPr>
        <p:sp>
          <p:nvSpPr>
            <p:cNvPr id="3" name="object 3"/>
            <p:cNvSpPr/>
            <p:nvPr/>
          </p:nvSpPr>
          <p:spPr>
            <a:xfrm>
              <a:off x="240792" y="6426706"/>
              <a:ext cx="2400300" cy="364490"/>
            </a:xfrm>
            <a:custGeom>
              <a:avLst/>
              <a:gdLst/>
              <a:ahLst/>
              <a:cxnLst/>
              <a:rect l="l" t="t" r="r" b="b"/>
              <a:pathLst>
                <a:path w="2400300" h="364490">
                  <a:moveTo>
                    <a:pt x="2400300" y="0"/>
                  </a:moveTo>
                  <a:lnTo>
                    <a:pt x="0" y="0"/>
                  </a:lnTo>
                  <a:lnTo>
                    <a:pt x="0" y="364236"/>
                  </a:lnTo>
                  <a:lnTo>
                    <a:pt x="2400300" y="364236"/>
                  </a:lnTo>
                  <a:lnTo>
                    <a:pt x="24003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40792" y="6426706"/>
              <a:ext cx="2400300" cy="364490"/>
            </a:xfrm>
            <a:custGeom>
              <a:avLst/>
              <a:gdLst/>
              <a:ahLst/>
              <a:cxnLst/>
              <a:rect l="l" t="t" r="r" b="b"/>
              <a:pathLst>
                <a:path w="2400300" h="364490">
                  <a:moveTo>
                    <a:pt x="0" y="364236"/>
                  </a:moveTo>
                  <a:lnTo>
                    <a:pt x="2400300" y="364236"/>
                  </a:lnTo>
                  <a:lnTo>
                    <a:pt x="2400300" y="0"/>
                  </a:lnTo>
                  <a:lnTo>
                    <a:pt x="0" y="0"/>
                  </a:lnTo>
                  <a:lnTo>
                    <a:pt x="0" y="364236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48411" y="96393"/>
            <a:ext cx="41636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90" dirty="0"/>
              <a:t>EPC</a:t>
            </a:r>
            <a:r>
              <a:rPr spc="-40" dirty="0"/>
              <a:t> </a:t>
            </a:r>
            <a:r>
              <a:rPr spc="-114" dirty="0"/>
              <a:t>FV</a:t>
            </a:r>
            <a:r>
              <a:rPr spc="-285" dirty="0"/>
              <a:t> </a:t>
            </a:r>
            <a:r>
              <a:rPr spc="-10" dirty="0"/>
              <a:t>-</a:t>
            </a:r>
            <a:r>
              <a:rPr spc="-190" dirty="0"/>
              <a:t> </a:t>
            </a:r>
            <a:r>
              <a:rPr spc="-210" dirty="0"/>
              <a:t>SUDAFRICA</a:t>
            </a:r>
            <a:r>
              <a:rPr spc="45" dirty="0"/>
              <a:t> </a:t>
            </a:r>
            <a:r>
              <a:rPr spc="-195" dirty="0"/>
              <a:t>TOM</a:t>
            </a:r>
            <a:r>
              <a:rPr spc="-340" dirty="0"/>
              <a:t> </a:t>
            </a:r>
            <a:r>
              <a:rPr spc="-155" dirty="0"/>
              <a:t>BURKE(66</a:t>
            </a:r>
            <a:r>
              <a:rPr spc="-235" dirty="0"/>
              <a:t> </a:t>
            </a:r>
            <a:r>
              <a:rPr spc="-55" dirty="0"/>
              <a:t>MWp)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7145781" y="1737486"/>
            <a:ext cx="3347085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10"/>
              </a:lnSpc>
            </a:pPr>
            <a:r>
              <a:rPr sz="1800" dirty="0">
                <a:latin typeface="Calibri"/>
                <a:cs typeface="Calibri"/>
              </a:rPr>
              <a:t>Municipality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of</a:t>
            </a:r>
            <a:r>
              <a:rPr sz="1800" spc="-8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Lephalale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–</a:t>
            </a:r>
            <a:r>
              <a:rPr sz="1800" spc="-8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Limpopo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50520" y="831659"/>
            <a:ext cx="5838825" cy="4601845"/>
            <a:chOff x="350520" y="831659"/>
            <a:chExt cx="5838825" cy="4601845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0520" y="1054608"/>
              <a:ext cx="5838444" cy="437845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6740" y="841248"/>
              <a:ext cx="810768" cy="57912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581977" y="836422"/>
              <a:ext cx="820419" cy="588645"/>
            </a:xfrm>
            <a:custGeom>
              <a:avLst/>
              <a:gdLst/>
              <a:ahLst/>
              <a:cxnLst/>
              <a:rect l="l" t="t" r="r" b="b"/>
              <a:pathLst>
                <a:path w="820419" h="588644">
                  <a:moveTo>
                    <a:pt x="0" y="588645"/>
                  </a:moveTo>
                  <a:lnTo>
                    <a:pt x="820293" y="588645"/>
                  </a:lnTo>
                  <a:lnTo>
                    <a:pt x="820293" y="0"/>
                  </a:lnTo>
                  <a:lnTo>
                    <a:pt x="0" y="0"/>
                  </a:lnTo>
                  <a:lnTo>
                    <a:pt x="0" y="588645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897751" y="1054608"/>
            <a:ext cx="3920744" cy="3803904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6688963" y="5001259"/>
            <a:ext cx="244284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spc="-120" dirty="0">
                <a:latin typeface="Microsoft Sans Serif"/>
                <a:cs typeface="Microsoft Sans Serif"/>
              </a:rPr>
              <a:t>Tipo</a:t>
            </a:r>
            <a:r>
              <a:rPr sz="1600" spc="-190" dirty="0">
                <a:latin typeface="Microsoft Sans Serif"/>
                <a:cs typeface="Microsoft Sans Serif"/>
              </a:rPr>
              <a:t> </a:t>
            </a:r>
            <a:r>
              <a:rPr sz="1600" spc="-75" dirty="0">
                <a:latin typeface="Microsoft Sans Serif"/>
                <a:cs typeface="Microsoft Sans Serif"/>
              </a:rPr>
              <a:t>di</a:t>
            </a:r>
            <a:r>
              <a:rPr sz="1600" spc="-150" dirty="0">
                <a:latin typeface="Microsoft Sans Serif"/>
                <a:cs typeface="Microsoft Sans Serif"/>
              </a:rPr>
              <a:t> </a:t>
            </a:r>
            <a:r>
              <a:rPr sz="1600" spc="-114" dirty="0">
                <a:latin typeface="Microsoft Sans Serif"/>
                <a:cs typeface="Microsoft Sans Serif"/>
              </a:rPr>
              <a:t>instalazione:</a:t>
            </a:r>
            <a:r>
              <a:rPr sz="1600" spc="-220" dirty="0">
                <a:latin typeface="Microsoft Sans Serif"/>
                <a:cs typeface="Microsoft Sans Serif"/>
              </a:rPr>
              <a:t> </a:t>
            </a:r>
            <a:r>
              <a:rPr sz="1600" spc="-110" dirty="0">
                <a:latin typeface="Microsoft Sans Serif"/>
                <a:cs typeface="Microsoft Sans Serif"/>
              </a:rPr>
              <a:t>fisso</a:t>
            </a:r>
            <a:r>
              <a:rPr sz="1600" spc="-155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a</a:t>
            </a:r>
            <a:r>
              <a:rPr sz="1600" spc="-190" dirty="0">
                <a:latin typeface="Microsoft Sans Serif"/>
                <a:cs typeface="Microsoft Sans Serif"/>
              </a:rPr>
              <a:t> </a:t>
            </a:r>
            <a:r>
              <a:rPr sz="1600" spc="-70" dirty="0">
                <a:latin typeface="Microsoft Sans Serif"/>
                <a:cs typeface="Microsoft Sans Serif"/>
              </a:rPr>
              <a:t>terra </a:t>
            </a:r>
            <a:r>
              <a:rPr sz="1600" spc="-120" dirty="0">
                <a:latin typeface="Microsoft Sans Serif"/>
                <a:cs typeface="Microsoft Sans Serif"/>
              </a:rPr>
              <a:t>con</a:t>
            </a:r>
            <a:r>
              <a:rPr sz="1600" spc="-200" dirty="0">
                <a:latin typeface="Microsoft Sans Serif"/>
                <a:cs typeface="Microsoft Sans Serif"/>
              </a:rPr>
              <a:t> </a:t>
            </a:r>
            <a:r>
              <a:rPr sz="1600" spc="-140" dirty="0">
                <a:latin typeface="Microsoft Sans Serif"/>
                <a:cs typeface="Microsoft Sans Serif"/>
              </a:rPr>
              <a:t>moduli</a:t>
            </a:r>
            <a:r>
              <a:rPr sz="1600" spc="-210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a</a:t>
            </a:r>
            <a:r>
              <a:rPr sz="1600" spc="-185" dirty="0">
                <a:latin typeface="Microsoft Sans Serif"/>
                <a:cs typeface="Microsoft Sans Serif"/>
              </a:rPr>
              <a:t> </a:t>
            </a:r>
            <a:r>
              <a:rPr sz="1600" spc="-114" dirty="0">
                <a:latin typeface="Microsoft Sans Serif"/>
                <a:cs typeface="Microsoft Sans Serif"/>
              </a:rPr>
              <a:t>film</a:t>
            </a:r>
            <a:r>
              <a:rPr sz="1600" spc="-130" dirty="0">
                <a:latin typeface="Microsoft Sans Serif"/>
                <a:cs typeface="Microsoft Sans Serif"/>
              </a:rPr>
              <a:t> </a:t>
            </a:r>
            <a:r>
              <a:rPr sz="1600" spc="-114" dirty="0">
                <a:latin typeface="Microsoft Sans Serif"/>
                <a:cs typeface="Microsoft Sans Serif"/>
              </a:rPr>
              <a:t>sottile</a:t>
            </a:r>
            <a:r>
              <a:rPr sz="1600" spc="-130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(3Sun)</a:t>
            </a:r>
            <a:endParaRPr sz="1600">
              <a:latin typeface="Microsoft Sans Serif"/>
              <a:cs typeface="Microsoft Sans Serif"/>
            </a:endParaRPr>
          </a:p>
        </p:txBody>
      </p:sp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" y="39535"/>
            <a:ext cx="570013" cy="505802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3923" y="6390126"/>
            <a:ext cx="2543810" cy="467995"/>
            <a:chOff x="153923" y="6390126"/>
            <a:chExt cx="2543810" cy="467995"/>
          </a:xfrm>
        </p:grpSpPr>
        <p:sp>
          <p:nvSpPr>
            <p:cNvPr id="3" name="object 3"/>
            <p:cNvSpPr/>
            <p:nvPr/>
          </p:nvSpPr>
          <p:spPr>
            <a:xfrm>
              <a:off x="240792" y="6426706"/>
              <a:ext cx="2400300" cy="364490"/>
            </a:xfrm>
            <a:custGeom>
              <a:avLst/>
              <a:gdLst/>
              <a:ahLst/>
              <a:cxnLst/>
              <a:rect l="l" t="t" r="r" b="b"/>
              <a:pathLst>
                <a:path w="2400300" h="364490">
                  <a:moveTo>
                    <a:pt x="2400300" y="0"/>
                  </a:moveTo>
                  <a:lnTo>
                    <a:pt x="0" y="0"/>
                  </a:lnTo>
                  <a:lnTo>
                    <a:pt x="0" y="364236"/>
                  </a:lnTo>
                  <a:lnTo>
                    <a:pt x="2400300" y="364236"/>
                  </a:lnTo>
                  <a:lnTo>
                    <a:pt x="24003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40792" y="6426706"/>
              <a:ext cx="2400300" cy="364490"/>
            </a:xfrm>
            <a:custGeom>
              <a:avLst/>
              <a:gdLst/>
              <a:ahLst/>
              <a:cxnLst/>
              <a:rect l="l" t="t" r="r" b="b"/>
              <a:pathLst>
                <a:path w="2400300" h="364490">
                  <a:moveTo>
                    <a:pt x="0" y="364236"/>
                  </a:moveTo>
                  <a:lnTo>
                    <a:pt x="2400300" y="364236"/>
                  </a:lnTo>
                  <a:lnTo>
                    <a:pt x="2400300" y="0"/>
                  </a:lnTo>
                  <a:lnTo>
                    <a:pt x="0" y="0"/>
                  </a:lnTo>
                  <a:lnTo>
                    <a:pt x="0" y="364236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48411" y="96393"/>
            <a:ext cx="41205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211070" algn="l"/>
              </a:tabLst>
            </a:pPr>
            <a:r>
              <a:rPr spc="-160" dirty="0"/>
              <a:t>EPC</a:t>
            </a:r>
            <a:r>
              <a:rPr spc="-315" dirty="0"/>
              <a:t> </a:t>
            </a:r>
            <a:r>
              <a:rPr spc="-114" dirty="0"/>
              <a:t>FV</a:t>
            </a:r>
            <a:r>
              <a:rPr spc="-275" dirty="0"/>
              <a:t> </a:t>
            </a:r>
            <a:r>
              <a:rPr dirty="0"/>
              <a:t>–</a:t>
            </a:r>
            <a:r>
              <a:rPr spc="-240" dirty="0"/>
              <a:t> </a:t>
            </a:r>
            <a:r>
              <a:rPr spc="-90" dirty="0"/>
              <a:t>SUDAFRICA.</a:t>
            </a:r>
            <a:r>
              <a:rPr dirty="0"/>
              <a:t>	</a:t>
            </a:r>
            <a:r>
              <a:rPr spc="-225" dirty="0"/>
              <a:t>UPINGTON</a:t>
            </a:r>
            <a:r>
              <a:rPr spc="-245" dirty="0"/>
              <a:t> </a:t>
            </a:r>
            <a:r>
              <a:rPr spc="-125" dirty="0"/>
              <a:t>(10</a:t>
            </a:r>
            <a:r>
              <a:rPr spc="-170" dirty="0"/>
              <a:t> </a:t>
            </a:r>
            <a:r>
              <a:rPr spc="-114" dirty="0"/>
              <a:t>MWp)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277368" y="831659"/>
            <a:ext cx="4773295" cy="3696335"/>
            <a:chOff x="277368" y="831659"/>
            <a:chExt cx="4773295" cy="3696335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7368" y="1008888"/>
              <a:ext cx="4773168" cy="351891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6740" y="841248"/>
              <a:ext cx="810768" cy="57912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581977" y="836422"/>
              <a:ext cx="820419" cy="588645"/>
            </a:xfrm>
            <a:custGeom>
              <a:avLst/>
              <a:gdLst/>
              <a:ahLst/>
              <a:cxnLst/>
              <a:rect l="l" t="t" r="r" b="b"/>
              <a:pathLst>
                <a:path w="820419" h="588644">
                  <a:moveTo>
                    <a:pt x="0" y="588645"/>
                  </a:moveTo>
                  <a:lnTo>
                    <a:pt x="820293" y="588645"/>
                  </a:lnTo>
                  <a:lnTo>
                    <a:pt x="820293" y="0"/>
                  </a:lnTo>
                  <a:lnTo>
                    <a:pt x="0" y="0"/>
                  </a:lnTo>
                  <a:lnTo>
                    <a:pt x="0" y="588645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5746496" y="1113790"/>
            <a:ext cx="476059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1650">
              <a:lnSpc>
                <a:spcPct val="100000"/>
              </a:lnSpc>
              <a:spcBef>
                <a:spcPts val="100"/>
              </a:spcBef>
            </a:pPr>
            <a:r>
              <a:rPr sz="1800" spc="-204" dirty="0">
                <a:latin typeface="Microsoft Sans Serif"/>
                <a:cs typeface="Microsoft Sans Serif"/>
              </a:rPr>
              <a:t>Comune</a:t>
            </a:r>
            <a:r>
              <a:rPr sz="1800" spc="-180" dirty="0">
                <a:latin typeface="Microsoft Sans Serif"/>
                <a:cs typeface="Microsoft Sans Serif"/>
              </a:rPr>
              <a:t> </a:t>
            </a:r>
            <a:r>
              <a:rPr sz="1800" spc="-90" dirty="0">
                <a:latin typeface="Microsoft Sans Serif"/>
                <a:cs typeface="Microsoft Sans Serif"/>
              </a:rPr>
              <a:t>di</a:t>
            </a:r>
            <a:r>
              <a:rPr sz="1800" spc="-150" dirty="0">
                <a:latin typeface="Microsoft Sans Serif"/>
                <a:cs typeface="Microsoft Sans Serif"/>
              </a:rPr>
              <a:t> </a:t>
            </a:r>
            <a:r>
              <a:rPr sz="1800" spc="-170" dirty="0">
                <a:latin typeface="Microsoft Sans Serif"/>
                <a:cs typeface="Microsoft Sans Serif"/>
              </a:rPr>
              <a:t>Upington</a:t>
            </a:r>
            <a:r>
              <a:rPr sz="1800" spc="-120" dirty="0">
                <a:latin typeface="Microsoft Sans Serif"/>
                <a:cs typeface="Microsoft Sans Serif"/>
              </a:rPr>
              <a:t> </a:t>
            </a:r>
            <a:r>
              <a:rPr sz="1800" spc="-80" dirty="0">
                <a:latin typeface="Microsoft Sans Serif"/>
                <a:cs typeface="Microsoft Sans Serif"/>
              </a:rPr>
              <a:t>(2</a:t>
            </a:r>
            <a:r>
              <a:rPr sz="1800" spc="-145" dirty="0">
                <a:latin typeface="Microsoft Sans Serif"/>
                <a:cs typeface="Microsoft Sans Serif"/>
              </a:rPr>
              <a:t> </a:t>
            </a:r>
            <a:r>
              <a:rPr sz="1800" spc="-150" dirty="0">
                <a:latin typeface="Microsoft Sans Serif"/>
                <a:cs typeface="Microsoft Sans Serif"/>
              </a:rPr>
              <a:t>impianti </a:t>
            </a:r>
            <a:r>
              <a:rPr sz="1800" spc="-105" dirty="0">
                <a:latin typeface="Microsoft Sans Serif"/>
                <a:cs typeface="Microsoft Sans Serif"/>
              </a:rPr>
              <a:t>al'interno</a:t>
            </a:r>
            <a:r>
              <a:rPr sz="1800" spc="-90" dirty="0">
                <a:latin typeface="Microsoft Sans Serif"/>
                <a:cs typeface="Microsoft Sans Serif"/>
              </a:rPr>
              <a:t> </a:t>
            </a:r>
            <a:r>
              <a:rPr sz="1800" spc="-70" dirty="0">
                <a:latin typeface="Microsoft Sans Serif"/>
                <a:cs typeface="Microsoft Sans Serif"/>
              </a:rPr>
              <a:t>de</a:t>
            </a:r>
            <a:r>
              <a:rPr sz="1800" spc="-295" dirty="0">
                <a:latin typeface="Microsoft Sans Serif"/>
                <a:cs typeface="Microsoft Sans Serif"/>
              </a:rPr>
              <a:t> </a:t>
            </a:r>
            <a:r>
              <a:rPr sz="1800" spc="-75" dirty="0">
                <a:latin typeface="Microsoft Sans Serif"/>
                <a:cs typeface="Microsoft Sans Serif"/>
              </a:rPr>
              <a:t>l'area </a:t>
            </a:r>
            <a:r>
              <a:rPr sz="1800" spc="-30" dirty="0">
                <a:latin typeface="Microsoft Sans Serif"/>
                <a:cs typeface="Microsoft Sans Serif"/>
              </a:rPr>
              <a:t>aeroportuale).</a:t>
            </a:r>
            <a:endParaRPr sz="18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800" spc="-145" dirty="0">
                <a:latin typeface="Microsoft Sans Serif"/>
                <a:cs typeface="Microsoft Sans Serif"/>
              </a:rPr>
              <a:t>Tipo</a:t>
            </a:r>
            <a:r>
              <a:rPr sz="1800" spc="-210" dirty="0">
                <a:latin typeface="Microsoft Sans Serif"/>
                <a:cs typeface="Microsoft Sans Serif"/>
              </a:rPr>
              <a:t> </a:t>
            </a:r>
            <a:r>
              <a:rPr sz="1800" spc="-75" dirty="0">
                <a:latin typeface="Microsoft Sans Serif"/>
                <a:cs typeface="Microsoft Sans Serif"/>
              </a:rPr>
              <a:t>di</a:t>
            </a:r>
            <a:r>
              <a:rPr sz="1800" spc="-145" dirty="0">
                <a:latin typeface="Microsoft Sans Serif"/>
                <a:cs typeface="Microsoft Sans Serif"/>
              </a:rPr>
              <a:t> </a:t>
            </a:r>
            <a:r>
              <a:rPr sz="1800" spc="-135" dirty="0">
                <a:latin typeface="Microsoft Sans Serif"/>
                <a:cs typeface="Microsoft Sans Serif"/>
              </a:rPr>
              <a:t>instalazione:</a:t>
            </a:r>
            <a:r>
              <a:rPr sz="1800" spc="-70" dirty="0">
                <a:latin typeface="Microsoft Sans Serif"/>
                <a:cs typeface="Microsoft Sans Serif"/>
              </a:rPr>
              <a:t> </a:t>
            </a:r>
            <a:r>
              <a:rPr sz="1800" spc="-135" dirty="0">
                <a:latin typeface="Microsoft Sans Serif"/>
                <a:cs typeface="Microsoft Sans Serif"/>
              </a:rPr>
              <a:t>fissa</a:t>
            </a:r>
            <a:r>
              <a:rPr sz="1800" spc="-12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a</a:t>
            </a:r>
            <a:r>
              <a:rPr sz="1800" spc="-204" dirty="0">
                <a:latin typeface="Microsoft Sans Serif"/>
                <a:cs typeface="Microsoft Sans Serif"/>
              </a:rPr>
              <a:t> </a:t>
            </a:r>
            <a:r>
              <a:rPr sz="1800" spc="-125" dirty="0">
                <a:latin typeface="Microsoft Sans Serif"/>
                <a:cs typeface="Microsoft Sans Serif"/>
              </a:rPr>
              <a:t>terra</a:t>
            </a:r>
            <a:r>
              <a:rPr sz="1800" spc="-180" dirty="0">
                <a:latin typeface="Microsoft Sans Serif"/>
                <a:cs typeface="Microsoft Sans Serif"/>
              </a:rPr>
              <a:t> </a:t>
            </a:r>
            <a:r>
              <a:rPr sz="1800" spc="-125" dirty="0">
                <a:latin typeface="Microsoft Sans Serif"/>
                <a:cs typeface="Microsoft Sans Serif"/>
              </a:rPr>
              <a:t>con</a:t>
            </a:r>
            <a:r>
              <a:rPr sz="1800" spc="-210" dirty="0">
                <a:latin typeface="Microsoft Sans Serif"/>
                <a:cs typeface="Microsoft Sans Serif"/>
              </a:rPr>
              <a:t> </a:t>
            </a:r>
            <a:r>
              <a:rPr sz="1800" spc="-165" dirty="0">
                <a:latin typeface="Microsoft Sans Serif"/>
                <a:cs typeface="Microsoft Sans Serif"/>
              </a:rPr>
              <a:t>moduli</a:t>
            </a:r>
            <a:r>
              <a:rPr sz="1800" spc="-14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a</a:t>
            </a:r>
            <a:r>
              <a:rPr sz="1800" spc="-204" dirty="0">
                <a:latin typeface="Microsoft Sans Serif"/>
                <a:cs typeface="Microsoft Sans Serif"/>
              </a:rPr>
              <a:t> </a:t>
            </a:r>
            <a:r>
              <a:rPr sz="1800" spc="-120" dirty="0">
                <a:latin typeface="Microsoft Sans Serif"/>
                <a:cs typeface="Microsoft Sans Serif"/>
              </a:rPr>
              <a:t>film</a:t>
            </a:r>
            <a:r>
              <a:rPr sz="1800" spc="-145" dirty="0">
                <a:latin typeface="Microsoft Sans Serif"/>
                <a:cs typeface="Microsoft Sans Serif"/>
              </a:rPr>
              <a:t> </a:t>
            </a:r>
            <a:r>
              <a:rPr sz="1800" spc="-50" dirty="0">
                <a:latin typeface="Microsoft Sans Serif"/>
                <a:cs typeface="Microsoft Sans Serif"/>
              </a:rPr>
              <a:t>sottile</a:t>
            </a:r>
            <a:endParaRPr sz="18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800" spc="-10" dirty="0">
                <a:latin typeface="Microsoft Sans Serif"/>
                <a:cs typeface="Microsoft Sans Serif"/>
              </a:rPr>
              <a:t>(3Sun).</a:t>
            </a:r>
            <a:endParaRPr sz="1800">
              <a:latin typeface="Microsoft Sans Serif"/>
              <a:cs typeface="Microsoft Sans Serif"/>
            </a:endParaRPr>
          </a:p>
        </p:txBody>
      </p:sp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547359" y="2482595"/>
            <a:ext cx="5900928" cy="3221735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" y="39535"/>
            <a:ext cx="570013" cy="505802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B36EB8-FEBD-36A9-842E-47947FCF1D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FF2B5EF4-FFF2-40B4-BE49-F238E27FC236}">
                <a16:creationId xmlns:a16="http://schemas.microsoft.com/office/drawing/2014/main" id="{5DFCB87C-EE7A-365D-6C37-E5F9667D15F4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>
              <a:extLst>
                <a:ext uri="{FF2B5EF4-FFF2-40B4-BE49-F238E27FC236}">
                  <a16:creationId xmlns:a16="http://schemas.microsoft.com/office/drawing/2014/main" id="{F99569DB-44E4-E388-D0A0-4149BFD320E0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8"/>
            </a:xfrm>
            <a:prstGeom prst="rect">
              <a:avLst/>
            </a:prstGeom>
          </p:spPr>
        </p:pic>
        <p:pic>
          <p:nvPicPr>
            <p:cNvPr id="4" name="object 4">
              <a:extLst>
                <a:ext uri="{FF2B5EF4-FFF2-40B4-BE49-F238E27FC236}">
                  <a16:creationId xmlns:a16="http://schemas.microsoft.com/office/drawing/2014/main" id="{6AAD54D6-CF8F-3513-2373-D4B75788E6A0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941576"/>
              <a:ext cx="12191999" cy="2880360"/>
            </a:xfrm>
            <a:prstGeom prst="rect">
              <a:avLst/>
            </a:prstGeom>
          </p:spPr>
        </p:pic>
      </p:grpSp>
      <p:sp>
        <p:nvSpPr>
          <p:cNvPr id="5" name="object 5">
            <a:extLst>
              <a:ext uri="{FF2B5EF4-FFF2-40B4-BE49-F238E27FC236}">
                <a16:creationId xmlns:a16="http://schemas.microsoft.com/office/drawing/2014/main" id="{17186841-FA89-3CA9-84D9-CA96BED47E3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30195" y="2824459"/>
            <a:ext cx="508952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it-IT" sz="3600" spc="-605" dirty="0"/>
              <a:t>I    M A G </a:t>
            </a:r>
            <a:r>
              <a:rPr lang="it-IT" sz="3600" spc="-605" dirty="0" err="1"/>
              <a:t>G</a:t>
            </a:r>
            <a:r>
              <a:rPr lang="it-IT" sz="3600" spc="-605" dirty="0"/>
              <a:t> I O R I    C L I E N T I </a:t>
            </a:r>
            <a:endParaRPr sz="3600" dirty="0"/>
          </a:p>
        </p:txBody>
      </p:sp>
      <p:pic>
        <p:nvPicPr>
          <p:cNvPr id="6" name="object 6">
            <a:extLst>
              <a:ext uri="{FF2B5EF4-FFF2-40B4-BE49-F238E27FC236}">
                <a16:creationId xmlns:a16="http://schemas.microsoft.com/office/drawing/2014/main" id="{9DA04B0E-7AA0-7DFC-6A1A-4FB507748B18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64691" y="2662427"/>
            <a:ext cx="682752" cy="95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2240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3">
            <a:extLst>
              <a:ext uri="{FF2B5EF4-FFF2-40B4-BE49-F238E27FC236}">
                <a16:creationId xmlns:a16="http://schemas.microsoft.com/office/drawing/2014/main" id="{65F4299A-AA48-B6DD-E52F-693B0258E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All rights reserved </a:t>
            </a:r>
            <a:r>
              <a:rPr lang="it-IT" b="0" i="0" dirty="0">
                <a:solidFill>
                  <a:srgbClr val="0C0C0C"/>
                </a:solidFill>
                <a:effectLst/>
                <a:latin typeface="Arial" panose="020B0604020202020204" pitchFamily="34" charset="0"/>
              </a:rPr>
              <a:t>TerniEnergia Progetti Srl</a:t>
            </a:r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27DFB3B-5388-4F1D-BFEB-CFA7D7BCF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088" y="6408903"/>
            <a:ext cx="2486025" cy="409575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BE54A3DC-11D5-4DAC-B41C-40E7E836DB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9522"/>
            <a:ext cx="570016" cy="505799"/>
          </a:xfrm>
          <a:prstGeom prst="rect">
            <a:avLst/>
          </a:prstGeom>
        </p:spPr>
      </p:pic>
      <p:sp>
        <p:nvSpPr>
          <p:cNvPr id="13" name="Rettangolo 15">
            <a:extLst>
              <a:ext uri="{FF2B5EF4-FFF2-40B4-BE49-F238E27FC236}">
                <a16:creationId xmlns:a16="http://schemas.microsoft.com/office/drawing/2014/main" id="{2AA2B7A0-25A6-4091-BC1A-EFB7F020A341}"/>
              </a:ext>
            </a:extLst>
          </p:cNvPr>
          <p:cNvSpPr/>
          <p:nvPr/>
        </p:nvSpPr>
        <p:spPr>
          <a:xfrm>
            <a:off x="10550844" y="3429000"/>
            <a:ext cx="1398957" cy="63631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14"/>
            <a:endParaRPr lang="it-IT" sz="254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ttangolo 19">
            <a:extLst>
              <a:ext uri="{FF2B5EF4-FFF2-40B4-BE49-F238E27FC236}">
                <a16:creationId xmlns:a16="http://schemas.microsoft.com/office/drawing/2014/main" id="{C8EF7717-3698-415D-A830-030300E2D6C9}"/>
              </a:ext>
            </a:extLst>
          </p:cNvPr>
          <p:cNvSpPr/>
          <p:nvPr/>
        </p:nvSpPr>
        <p:spPr>
          <a:xfrm>
            <a:off x="10550846" y="989895"/>
            <a:ext cx="1398955" cy="63244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14"/>
            <a:endParaRPr lang="it-IT" sz="254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ttangolo 16">
            <a:extLst>
              <a:ext uri="{FF2B5EF4-FFF2-40B4-BE49-F238E27FC236}">
                <a16:creationId xmlns:a16="http://schemas.microsoft.com/office/drawing/2014/main" id="{BAA39584-EF59-4101-816C-1D1965112D68}"/>
              </a:ext>
            </a:extLst>
          </p:cNvPr>
          <p:cNvSpPr/>
          <p:nvPr/>
        </p:nvSpPr>
        <p:spPr>
          <a:xfrm>
            <a:off x="892656" y="3432447"/>
            <a:ext cx="1398955" cy="63286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22066">
              <a:buClrTx/>
              <a:defRPr/>
            </a:pPr>
            <a:endParaRPr lang="it-IT" sz="2449" kern="12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47D59BED-3F21-4431-B954-D468F2778FED}"/>
              </a:ext>
            </a:extLst>
          </p:cNvPr>
          <p:cNvSpPr/>
          <p:nvPr/>
        </p:nvSpPr>
        <p:spPr>
          <a:xfrm>
            <a:off x="9669174" y="2109408"/>
            <a:ext cx="1398955" cy="63244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14"/>
            <a:endParaRPr lang="it-IT" sz="254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ttangolo 16">
            <a:extLst>
              <a:ext uri="{FF2B5EF4-FFF2-40B4-BE49-F238E27FC236}">
                <a16:creationId xmlns:a16="http://schemas.microsoft.com/office/drawing/2014/main" id="{7BAAE3E3-930E-477E-9BBF-A526C8786F1D}"/>
              </a:ext>
            </a:extLst>
          </p:cNvPr>
          <p:cNvSpPr/>
          <p:nvPr/>
        </p:nvSpPr>
        <p:spPr>
          <a:xfrm>
            <a:off x="9108735" y="4875860"/>
            <a:ext cx="1398955" cy="632446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22066">
              <a:buClrTx/>
              <a:defRPr/>
            </a:pPr>
            <a:endParaRPr lang="it-IT" sz="2449" kern="12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4" name="Rettangolo 15">
            <a:extLst>
              <a:ext uri="{FF2B5EF4-FFF2-40B4-BE49-F238E27FC236}">
                <a16:creationId xmlns:a16="http://schemas.microsoft.com/office/drawing/2014/main" id="{9B0F667F-9F3C-4A94-9C60-AB8CE5EB83D9}"/>
              </a:ext>
            </a:extLst>
          </p:cNvPr>
          <p:cNvSpPr/>
          <p:nvPr/>
        </p:nvSpPr>
        <p:spPr>
          <a:xfrm>
            <a:off x="7897197" y="3429000"/>
            <a:ext cx="1398956" cy="63631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14"/>
            <a:endParaRPr lang="it-IT" sz="254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Rettangolo 15">
            <a:extLst>
              <a:ext uri="{FF2B5EF4-FFF2-40B4-BE49-F238E27FC236}">
                <a16:creationId xmlns:a16="http://schemas.microsoft.com/office/drawing/2014/main" id="{28787D83-916C-484A-9E43-3F0028467EBE}"/>
              </a:ext>
            </a:extLst>
          </p:cNvPr>
          <p:cNvSpPr/>
          <p:nvPr/>
        </p:nvSpPr>
        <p:spPr>
          <a:xfrm>
            <a:off x="5468693" y="3429000"/>
            <a:ext cx="1398956" cy="632864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14"/>
            <a:endParaRPr lang="it-IT" sz="254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Rettangolo 19">
            <a:extLst>
              <a:ext uri="{FF2B5EF4-FFF2-40B4-BE49-F238E27FC236}">
                <a16:creationId xmlns:a16="http://schemas.microsoft.com/office/drawing/2014/main" id="{D3D20060-A8AD-4EAE-84FC-DB5A528CC96E}"/>
              </a:ext>
            </a:extLst>
          </p:cNvPr>
          <p:cNvSpPr/>
          <p:nvPr/>
        </p:nvSpPr>
        <p:spPr>
          <a:xfrm>
            <a:off x="7897197" y="986217"/>
            <a:ext cx="1398955" cy="63244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14"/>
            <a:endParaRPr lang="it-IT" sz="254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Rettangolo 19">
            <a:extLst>
              <a:ext uri="{FF2B5EF4-FFF2-40B4-BE49-F238E27FC236}">
                <a16:creationId xmlns:a16="http://schemas.microsoft.com/office/drawing/2014/main" id="{E1E7D358-236A-4457-BDF7-A496CAA4F487}"/>
              </a:ext>
            </a:extLst>
          </p:cNvPr>
          <p:cNvSpPr/>
          <p:nvPr/>
        </p:nvSpPr>
        <p:spPr>
          <a:xfrm>
            <a:off x="4603910" y="2097735"/>
            <a:ext cx="1398955" cy="63244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14"/>
            <a:endParaRPr lang="it-IT" sz="254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Rettangolo 19">
            <a:extLst>
              <a:ext uri="{FF2B5EF4-FFF2-40B4-BE49-F238E27FC236}">
                <a16:creationId xmlns:a16="http://schemas.microsoft.com/office/drawing/2014/main" id="{7D4569B0-7528-4117-9E10-F4D7EC7F9C0F}"/>
              </a:ext>
            </a:extLst>
          </p:cNvPr>
          <p:cNvSpPr/>
          <p:nvPr/>
        </p:nvSpPr>
        <p:spPr>
          <a:xfrm>
            <a:off x="5427373" y="992665"/>
            <a:ext cx="1398955" cy="63244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14"/>
            <a:endParaRPr lang="it-IT" sz="254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2" name="Rettangolo 15">
            <a:extLst>
              <a:ext uri="{FF2B5EF4-FFF2-40B4-BE49-F238E27FC236}">
                <a16:creationId xmlns:a16="http://schemas.microsoft.com/office/drawing/2014/main" id="{569E2BC8-9217-49C0-9BB6-36A510327E6A}"/>
              </a:ext>
            </a:extLst>
          </p:cNvPr>
          <p:cNvSpPr/>
          <p:nvPr/>
        </p:nvSpPr>
        <p:spPr>
          <a:xfrm>
            <a:off x="6126851" y="4875860"/>
            <a:ext cx="1398956" cy="63244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14"/>
            <a:endParaRPr lang="it-IT" sz="254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3" name="Rettangolo 19">
            <a:extLst>
              <a:ext uri="{FF2B5EF4-FFF2-40B4-BE49-F238E27FC236}">
                <a16:creationId xmlns:a16="http://schemas.microsoft.com/office/drawing/2014/main" id="{06CAB5CE-F9BA-4E0F-AD77-42CF9EA0D67B}"/>
              </a:ext>
            </a:extLst>
          </p:cNvPr>
          <p:cNvSpPr/>
          <p:nvPr/>
        </p:nvSpPr>
        <p:spPr>
          <a:xfrm>
            <a:off x="2423289" y="2114747"/>
            <a:ext cx="1398955" cy="63244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14"/>
            <a:endParaRPr lang="it-IT" sz="254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7" name="Rettangolo 11">
            <a:extLst>
              <a:ext uri="{FF2B5EF4-FFF2-40B4-BE49-F238E27FC236}">
                <a16:creationId xmlns:a16="http://schemas.microsoft.com/office/drawing/2014/main" id="{4B41BF49-4F6D-4D8C-8A9E-751DFC23C404}"/>
              </a:ext>
            </a:extLst>
          </p:cNvPr>
          <p:cNvSpPr/>
          <p:nvPr/>
        </p:nvSpPr>
        <p:spPr>
          <a:xfrm>
            <a:off x="3175135" y="4905306"/>
            <a:ext cx="1398955" cy="627276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14"/>
            <a:endParaRPr lang="it-IT" sz="254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Rettangolo 19">
            <a:extLst>
              <a:ext uri="{FF2B5EF4-FFF2-40B4-BE49-F238E27FC236}">
                <a16:creationId xmlns:a16="http://schemas.microsoft.com/office/drawing/2014/main" id="{6CF7E1E8-1AA9-49CD-984C-CB52786954B7}"/>
              </a:ext>
            </a:extLst>
          </p:cNvPr>
          <p:cNvSpPr/>
          <p:nvPr/>
        </p:nvSpPr>
        <p:spPr>
          <a:xfrm>
            <a:off x="1078221" y="989895"/>
            <a:ext cx="1398955" cy="63244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14"/>
            <a:endParaRPr lang="it-IT" sz="254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2" name="Rettangolo 19">
            <a:extLst>
              <a:ext uri="{FF2B5EF4-FFF2-40B4-BE49-F238E27FC236}">
                <a16:creationId xmlns:a16="http://schemas.microsoft.com/office/drawing/2014/main" id="{A0D0D770-0169-4861-A2C3-1373F42D2181}"/>
              </a:ext>
            </a:extLst>
          </p:cNvPr>
          <p:cNvSpPr/>
          <p:nvPr/>
        </p:nvSpPr>
        <p:spPr>
          <a:xfrm>
            <a:off x="312389" y="2103433"/>
            <a:ext cx="1398955" cy="63244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14"/>
            <a:endParaRPr lang="it-IT" sz="254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6" name="Rettangolo 15">
            <a:extLst>
              <a:ext uri="{FF2B5EF4-FFF2-40B4-BE49-F238E27FC236}">
                <a16:creationId xmlns:a16="http://schemas.microsoft.com/office/drawing/2014/main" id="{FA640FEB-851B-4717-9C91-618482445ECE}"/>
              </a:ext>
            </a:extLst>
          </p:cNvPr>
          <p:cNvSpPr/>
          <p:nvPr/>
        </p:nvSpPr>
        <p:spPr>
          <a:xfrm>
            <a:off x="285009" y="4871640"/>
            <a:ext cx="1398956" cy="627276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14"/>
            <a:endParaRPr lang="it-IT" sz="254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4" name="Immagine 42">
            <a:extLst>
              <a:ext uri="{FF2B5EF4-FFF2-40B4-BE49-F238E27FC236}">
                <a16:creationId xmlns:a16="http://schemas.microsoft.com/office/drawing/2014/main" id="{98B2794A-75B2-4411-B27F-43928035E0F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18211" t="30355" r="13813" b="33633"/>
          <a:stretch/>
        </p:blipFill>
        <p:spPr>
          <a:xfrm>
            <a:off x="2477169" y="2191652"/>
            <a:ext cx="1308725" cy="466682"/>
          </a:xfrm>
          <a:prstGeom prst="rect">
            <a:avLst/>
          </a:prstGeom>
        </p:spPr>
      </p:pic>
      <p:pic>
        <p:nvPicPr>
          <p:cNvPr id="69" name="Picture 12" descr="http://luce-gas.it/images/Terna.png">
            <a:extLst>
              <a:ext uri="{FF2B5EF4-FFF2-40B4-BE49-F238E27FC236}">
                <a16:creationId xmlns:a16="http://schemas.microsoft.com/office/drawing/2014/main" id="{BD6D26B5-F0C1-4CD7-B4E6-2E641D413A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2569" y="1219265"/>
            <a:ext cx="949333" cy="21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9">
            <a:extLst>
              <a:ext uri="{FF2B5EF4-FFF2-40B4-BE49-F238E27FC236}">
                <a16:creationId xmlns:a16="http://schemas.microsoft.com/office/drawing/2014/main" id="{EE4BA3FE-0590-41F7-A477-D2AFC4CBFB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76577" y="2250082"/>
            <a:ext cx="740768" cy="27037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72" name="Immagine 32">
            <a:extLst>
              <a:ext uri="{FF2B5EF4-FFF2-40B4-BE49-F238E27FC236}">
                <a16:creationId xmlns:a16="http://schemas.microsoft.com/office/drawing/2014/main" id="{748A3A92-DBD0-4B4A-970E-A3048C355E2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0" t="39951" r="14743" b="39529"/>
          <a:stretch/>
        </p:blipFill>
        <p:spPr>
          <a:xfrm>
            <a:off x="8088723" y="1156054"/>
            <a:ext cx="1032098" cy="302913"/>
          </a:xfrm>
          <a:prstGeom prst="rect">
            <a:avLst/>
          </a:prstGeom>
        </p:spPr>
      </p:pic>
      <p:pic>
        <p:nvPicPr>
          <p:cNvPr id="74" name="Immagine 47">
            <a:extLst>
              <a:ext uri="{FF2B5EF4-FFF2-40B4-BE49-F238E27FC236}">
                <a16:creationId xmlns:a16="http://schemas.microsoft.com/office/drawing/2014/main" id="{02668686-69D0-4531-98B2-7D52AF09D45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6" t="33346" r="15194" b="34294"/>
          <a:stretch/>
        </p:blipFill>
        <p:spPr>
          <a:xfrm>
            <a:off x="10836170" y="1048068"/>
            <a:ext cx="865468" cy="406892"/>
          </a:xfrm>
          <a:prstGeom prst="rect">
            <a:avLst/>
          </a:prstGeom>
        </p:spPr>
      </p:pic>
      <p:pic>
        <p:nvPicPr>
          <p:cNvPr id="75" name="Immagine 51">
            <a:extLst>
              <a:ext uri="{FF2B5EF4-FFF2-40B4-BE49-F238E27FC236}">
                <a16:creationId xmlns:a16="http://schemas.microsoft.com/office/drawing/2014/main" id="{273EEBA8-1143-41B8-AF39-AD1FFEDDE29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389" y="3565383"/>
            <a:ext cx="928765" cy="349447"/>
          </a:xfrm>
          <a:prstGeom prst="rect">
            <a:avLst/>
          </a:prstGeom>
        </p:spPr>
      </p:pic>
      <p:pic>
        <p:nvPicPr>
          <p:cNvPr id="110" name="Immagine 109">
            <a:extLst>
              <a:ext uri="{FF2B5EF4-FFF2-40B4-BE49-F238E27FC236}">
                <a16:creationId xmlns:a16="http://schemas.microsoft.com/office/drawing/2014/main" id="{20A6444B-3E89-46B1-AC3E-6D2ECC9EBE4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928" y="5025046"/>
            <a:ext cx="1139715" cy="433343"/>
          </a:xfrm>
          <a:prstGeom prst="rect">
            <a:avLst/>
          </a:prstGeom>
        </p:spPr>
      </p:pic>
      <p:pic>
        <p:nvPicPr>
          <p:cNvPr id="114" name="Immagine 113">
            <a:extLst>
              <a:ext uri="{FF2B5EF4-FFF2-40B4-BE49-F238E27FC236}">
                <a16:creationId xmlns:a16="http://schemas.microsoft.com/office/drawing/2014/main" id="{0391DF38-CA67-424F-A42F-F1453072685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272" y="3479665"/>
            <a:ext cx="1064162" cy="513212"/>
          </a:xfrm>
          <a:prstGeom prst="rect">
            <a:avLst/>
          </a:prstGeom>
        </p:spPr>
      </p:pic>
      <p:pic>
        <p:nvPicPr>
          <p:cNvPr id="121" name="Immagine 120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31043212-607E-487D-8FF3-5A66476D097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83" b="14748"/>
          <a:stretch/>
        </p:blipFill>
        <p:spPr>
          <a:xfrm>
            <a:off x="10908072" y="3488129"/>
            <a:ext cx="721663" cy="496284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E5AB1B5B-3B5B-4C69-9992-F34E8472334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1598" y="2257659"/>
            <a:ext cx="1160536" cy="293028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B6818280-91C3-4A53-93B6-386B38D5375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04041" y="1054594"/>
            <a:ext cx="860232" cy="533180"/>
          </a:xfrm>
          <a:prstGeom prst="rect">
            <a:avLst/>
          </a:prstGeom>
        </p:spPr>
      </p:pic>
      <p:pic>
        <p:nvPicPr>
          <p:cNvPr id="123" name="Immagine 122">
            <a:extLst>
              <a:ext uri="{FF2B5EF4-FFF2-40B4-BE49-F238E27FC236}">
                <a16:creationId xmlns:a16="http://schemas.microsoft.com/office/drawing/2014/main" id="{023A67E8-09A4-4FE6-B12D-28972800870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801351" y="2284667"/>
            <a:ext cx="1134599" cy="315018"/>
          </a:xfrm>
          <a:prstGeom prst="rect">
            <a:avLst/>
          </a:prstGeom>
        </p:spPr>
      </p:pic>
      <p:pic>
        <p:nvPicPr>
          <p:cNvPr id="124" name="Immagine 123">
            <a:extLst>
              <a:ext uri="{FF2B5EF4-FFF2-40B4-BE49-F238E27FC236}">
                <a16:creationId xmlns:a16="http://schemas.microsoft.com/office/drawing/2014/main" id="{6A30A6CC-E749-4724-AA72-EBC5FF0B0F9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56541" y="4920611"/>
            <a:ext cx="994302" cy="542941"/>
          </a:xfrm>
          <a:prstGeom prst="rect">
            <a:avLst/>
          </a:prstGeom>
        </p:spPr>
      </p:pic>
      <p:pic>
        <p:nvPicPr>
          <p:cNvPr id="125" name="Immagine 124">
            <a:extLst>
              <a:ext uri="{FF2B5EF4-FFF2-40B4-BE49-F238E27FC236}">
                <a16:creationId xmlns:a16="http://schemas.microsoft.com/office/drawing/2014/main" id="{50A1F3FA-D251-49E3-B353-0DB3D9DCFB8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395939" y="4965364"/>
            <a:ext cx="860779" cy="465667"/>
          </a:xfrm>
          <a:prstGeom prst="rect">
            <a:avLst/>
          </a:prstGeom>
        </p:spPr>
      </p:pic>
      <p:pic>
        <p:nvPicPr>
          <p:cNvPr id="1026" name="Picture 2" descr="HOME -">
            <a:extLst>
              <a:ext uri="{FF2B5EF4-FFF2-40B4-BE49-F238E27FC236}">
                <a16:creationId xmlns:a16="http://schemas.microsoft.com/office/drawing/2014/main" id="{11C43274-5BEB-403F-A17C-1D44928DA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1114" y="4907263"/>
            <a:ext cx="574195" cy="569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6" name="Immagine 125">
            <a:extLst>
              <a:ext uri="{FF2B5EF4-FFF2-40B4-BE49-F238E27FC236}">
                <a16:creationId xmlns:a16="http://schemas.microsoft.com/office/drawing/2014/main" id="{F26EBB73-0CA0-4241-8E20-9C8585D1798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355371" y="3471834"/>
            <a:ext cx="473525" cy="578494"/>
          </a:xfrm>
          <a:prstGeom prst="rect">
            <a:avLst/>
          </a:prstGeom>
        </p:spPr>
      </p:pic>
      <p:sp>
        <p:nvSpPr>
          <p:cNvPr id="38" name="Rettangolo 16">
            <a:extLst>
              <a:ext uri="{FF2B5EF4-FFF2-40B4-BE49-F238E27FC236}">
                <a16:creationId xmlns:a16="http://schemas.microsoft.com/office/drawing/2014/main" id="{965B1830-2687-403A-9944-1A3C8403D823}"/>
              </a:ext>
            </a:extLst>
          </p:cNvPr>
          <p:cNvSpPr/>
          <p:nvPr/>
        </p:nvSpPr>
        <p:spPr>
          <a:xfrm>
            <a:off x="3068103" y="3437439"/>
            <a:ext cx="1398955" cy="63286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22066">
              <a:buClrTx/>
              <a:defRPr/>
            </a:pPr>
            <a:endParaRPr lang="it-IT" sz="2449" kern="120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3" name="Picture 2" descr="Italia">
            <a:extLst>
              <a:ext uri="{FF2B5EF4-FFF2-40B4-BE49-F238E27FC236}">
                <a16:creationId xmlns:a16="http://schemas.microsoft.com/office/drawing/2014/main" id="{45E785EA-DCAA-4B40-A853-942430915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7630" y="3536460"/>
            <a:ext cx="756372" cy="469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32D81E87-22B3-E527-685A-9C89F608AE7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199307" y="1137423"/>
            <a:ext cx="1471016" cy="342930"/>
          </a:xfrm>
          <a:prstGeom prst="rect">
            <a:avLst/>
          </a:prstGeom>
        </p:spPr>
      </p:pic>
      <p:sp>
        <p:nvSpPr>
          <p:cNvPr id="12" name="Rettangolo 19">
            <a:extLst>
              <a:ext uri="{FF2B5EF4-FFF2-40B4-BE49-F238E27FC236}">
                <a16:creationId xmlns:a16="http://schemas.microsoft.com/office/drawing/2014/main" id="{13412BB6-5E3F-4963-8CF5-ED18F804669A}"/>
              </a:ext>
            </a:extLst>
          </p:cNvPr>
          <p:cNvSpPr/>
          <p:nvPr/>
        </p:nvSpPr>
        <p:spPr>
          <a:xfrm>
            <a:off x="3199307" y="986217"/>
            <a:ext cx="1398955" cy="632445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14"/>
            <a:endParaRPr lang="it-IT" sz="254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75651DF9-8AC3-6449-4D16-27DD8F57B11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670323" y="2109408"/>
            <a:ext cx="1266130" cy="620772"/>
          </a:xfrm>
          <a:prstGeom prst="rect">
            <a:avLst/>
          </a:prstGeom>
        </p:spPr>
      </p:pic>
      <p:sp>
        <p:nvSpPr>
          <p:cNvPr id="17" name="Rettangolo 19">
            <a:extLst>
              <a:ext uri="{FF2B5EF4-FFF2-40B4-BE49-F238E27FC236}">
                <a16:creationId xmlns:a16="http://schemas.microsoft.com/office/drawing/2014/main" id="{D416F41D-784B-0AD5-EF15-D0EC17F18596}"/>
              </a:ext>
            </a:extLst>
          </p:cNvPr>
          <p:cNvSpPr/>
          <p:nvPr/>
        </p:nvSpPr>
        <p:spPr>
          <a:xfrm>
            <a:off x="7076392" y="2097735"/>
            <a:ext cx="1398955" cy="632445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14"/>
            <a:endParaRPr lang="it-IT" sz="254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object 10">
            <a:extLst>
              <a:ext uri="{FF2B5EF4-FFF2-40B4-BE49-F238E27FC236}">
                <a16:creationId xmlns:a16="http://schemas.microsoft.com/office/drawing/2014/main" id="{6B20AB40-3493-EF80-9D6E-5F131C374CB9}"/>
              </a:ext>
            </a:extLst>
          </p:cNvPr>
          <p:cNvSpPr txBox="1"/>
          <p:nvPr/>
        </p:nvSpPr>
        <p:spPr>
          <a:xfrm>
            <a:off x="557276" y="22352"/>
            <a:ext cx="26396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9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220" dirty="0">
                <a:solidFill>
                  <a:srgbClr val="FFFFFF"/>
                </a:solidFill>
                <a:latin typeface="Arial"/>
                <a:cs typeface="Arial"/>
              </a:rPr>
              <a:t>NOSTRI</a:t>
            </a:r>
            <a:r>
              <a:rPr sz="18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220" dirty="0">
                <a:solidFill>
                  <a:srgbClr val="FFFFFF"/>
                </a:solidFill>
                <a:latin typeface="Arial"/>
                <a:cs typeface="Arial"/>
              </a:rPr>
              <a:t>MAGGIORI</a:t>
            </a:r>
            <a:r>
              <a:rPr sz="180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60" dirty="0">
                <a:solidFill>
                  <a:srgbClr val="FFFFFF"/>
                </a:solidFill>
                <a:latin typeface="Arial"/>
                <a:cs typeface="Arial"/>
              </a:rPr>
              <a:t>CLIENTI</a:t>
            </a:r>
            <a:endParaRPr sz="1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855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C36C6D-794E-7C7A-435D-C4A84AD9DD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FF2B5EF4-FFF2-40B4-BE49-F238E27FC236}">
                <a16:creationId xmlns:a16="http://schemas.microsoft.com/office/drawing/2014/main" id="{8C4F7EFA-4CD2-ED1A-723E-E534DDCAEA9B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>
              <a:extLst>
                <a:ext uri="{FF2B5EF4-FFF2-40B4-BE49-F238E27FC236}">
                  <a16:creationId xmlns:a16="http://schemas.microsoft.com/office/drawing/2014/main" id="{9378F033-C55E-2558-4014-B9CFD6F3B518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8"/>
            </a:xfrm>
            <a:prstGeom prst="rect">
              <a:avLst/>
            </a:prstGeom>
          </p:spPr>
        </p:pic>
        <p:pic>
          <p:nvPicPr>
            <p:cNvPr id="4" name="object 4">
              <a:extLst>
                <a:ext uri="{FF2B5EF4-FFF2-40B4-BE49-F238E27FC236}">
                  <a16:creationId xmlns:a16="http://schemas.microsoft.com/office/drawing/2014/main" id="{5BC4F0A2-A8E9-5928-F6AB-448E46E01E58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941576"/>
              <a:ext cx="12191999" cy="2880360"/>
            </a:xfrm>
            <a:prstGeom prst="rect">
              <a:avLst/>
            </a:prstGeom>
          </p:spPr>
        </p:pic>
      </p:grpSp>
      <p:sp>
        <p:nvSpPr>
          <p:cNvPr id="5" name="object 5">
            <a:extLst>
              <a:ext uri="{FF2B5EF4-FFF2-40B4-BE49-F238E27FC236}">
                <a16:creationId xmlns:a16="http://schemas.microsoft.com/office/drawing/2014/main" id="{E6FBF5C7-A037-F216-055D-8802A6C653A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31975" y="2570175"/>
            <a:ext cx="5089525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it-IT" sz="3600" spc="-605" dirty="0"/>
              <a:t>LE   C E R T I FI  C A Z I O N I    E    LA PAT E N T E   A   P U N T I</a:t>
            </a:r>
            <a:endParaRPr sz="3600" dirty="0"/>
          </a:p>
        </p:txBody>
      </p:sp>
      <p:pic>
        <p:nvPicPr>
          <p:cNvPr id="6" name="object 6">
            <a:extLst>
              <a:ext uri="{FF2B5EF4-FFF2-40B4-BE49-F238E27FC236}">
                <a16:creationId xmlns:a16="http://schemas.microsoft.com/office/drawing/2014/main" id="{2B1A1B85-5EF3-13C1-142A-A59E8FB50CA1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64691" y="2662427"/>
            <a:ext cx="682752" cy="95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6303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538480"/>
            <a:chOff x="0" y="0"/>
            <a:chExt cx="12192000" cy="5384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53797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3923" y="74676"/>
              <a:ext cx="416052" cy="341375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153923" y="6390126"/>
            <a:ext cx="2795270" cy="467995"/>
            <a:chOff x="153923" y="6390126"/>
            <a:chExt cx="2795270" cy="467995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6836" y="6460746"/>
              <a:ext cx="2202053" cy="27176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3923" y="6390126"/>
              <a:ext cx="2543556" cy="467868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-50"/>
            <a:ext cx="12192000" cy="537895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53885" y="74104"/>
            <a:ext cx="416128" cy="341439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115293" y="6070500"/>
            <a:ext cx="530288" cy="743839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153885" y="6390581"/>
            <a:ext cx="2877185" cy="467995"/>
            <a:chOff x="153885" y="6390581"/>
            <a:chExt cx="2877185" cy="467995"/>
          </a:xfrm>
        </p:grpSpPr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86866" y="6391982"/>
              <a:ext cx="2343658" cy="41034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53885" y="6390581"/>
              <a:ext cx="2543175" cy="46741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01091" y="6408901"/>
              <a:ext cx="2486025" cy="409573"/>
            </a:xfrm>
            <a:prstGeom prst="rect">
              <a:avLst/>
            </a:prstGeom>
          </p:spPr>
        </p:pic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90" dirty="0"/>
              <a:t>CERTIFICAZIONI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4926584" y="6523431"/>
            <a:ext cx="2337435" cy="170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950" dirty="0">
                <a:latin typeface="Arial MT"/>
                <a:cs typeface="Arial MT"/>
              </a:rPr>
              <a:t>All</a:t>
            </a:r>
            <a:r>
              <a:rPr sz="950" spc="-30" dirty="0">
                <a:latin typeface="Arial MT"/>
                <a:cs typeface="Arial MT"/>
              </a:rPr>
              <a:t> </a:t>
            </a:r>
            <a:r>
              <a:rPr sz="950" dirty="0">
                <a:latin typeface="Arial MT"/>
                <a:cs typeface="Arial MT"/>
              </a:rPr>
              <a:t>rights</a:t>
            </a:r>
            <a:r>
              <a:rPr sz="950" spc="-25" dirty="0">
                <a:latin typeface="Arial MT"/>
                <a:cs typeface="Arial MT"/>
              </a:rPr>
              <a:t> </a:t>
            </a:r>
            <a:r>
              <a:rPr sz="950" dirty="0">
                <a:latin typeface="Arial MT"/>
                <a:cs typeface="Arial MT"/>
              </a:rPr>
              <a:t>reserved</a:t>
            </a:r>
            <a:r>
              <a:rPr sz="950" spc="-25" dirty="0">
                <a:latin typeface="Arial MT"/>
                <a:cs typeface="Arial MT"/>
              </a:rPr>
              <a:t> </a:t>
            </a:r>
            <a:r>
              <a:rPr sz="950" dirty="0">
                <a:solidFill>
                  <a:srgbClr val="0C0C0C"/>
                </a:solidFill>
                <a:latin typeface="Arial MT"/>
                <a:cs typeface="Arial MT"/>
              </a:rPr>
              <a:t>TerniEnergia</a:t>
            </a:r>
            <a:r>
              <a:rPr sz="950" spc="-35" dirty="0">
                <a:solidFill>
                  <a:srgbClr val="0C0C0C"/>
                </a:solidFill>
                <a:latin typeface="Arial MT"/>
                <a:cs typeface="Arial MT"/>
              </a:rPr>
              <a:t> </a:t>
            </a:r>
            <a:r>
              <a:rPr sz="950" dirty="0">
                <a:solidFill>
                  <a:srgbClr val="0C0C0C"/>
                </a:solidFill>
                <a:latin typeface="Arial MT"/>
                <a:cs typeface="Arial MT"/>
              </a:rPr>
              <a:t>Progetti</a:t>
            </a:r>
            <a:r>
              <a:rPr sz="950" spc="-30" dirty="0">
                <a:solidFill>
                  <a:srgbClr val="0C0C0C"/>
                </a:solidFill>
                <a:latin typeface="Arial MT"/>
                <a:cs typeface="Arial MT"/>
              </a:rPr>
              <a:t> </a:t>
            </a:r>
            <a:r>
              <a:rPr sz="950" spc="-25" dirty="0">
                <a:solidFill>
                  <a:srgbClr val="0C0C0C"/>
                </a:solidFill>
                <a:latin typeface="Arial MT"/>
                <a:cs typeface="Arial MT"/>
              </a:rPr>
              <a:t>Srl</a:t>
            </a:r>
            <a:endParaRPr sz="950">
              <a:latin typeface="Arial MT"/>
              <a:cs typeface="Arial MT"/>
            </a:endParaRPr>
          </a:p>
        </p:txBody>
      </p:sp>
      <p:pic>
        <p:nvPicPr>
          <p:cNvPr id="17" name="object 17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" y="39535"/>
            <a:ext cx="570013" cy="505802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570014" y="630301"/>
            <a:ext cx="3319779" cy="4686300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1555241" y="5502961"/>
            <a:ext cx="13055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Arial MT"/>
                <a:cs typeface="Arial MT"/>
              </a:rPr>
              <a:t>EN</a:t>
            </a:r>
            <a:r>
              <a:rPr sz="1200" spc="-15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ISO</a:t>
            </a:r>
            <a:r>
              <a:rPr sz="1200" spc="-10" dirty="0">
                <a:latin typeface="Arial MT"/>
                <a:cs typeface="Arial MT"/>
              </a:rPr>
              <a:t> 9001:2015</a:t>
            </a:r>
            <a:endParaRPr sz="1200">
              <a:latin typeface="Arial MT"/>
              <a:cs typeface="Arial MT"/>
            </a:endParaRPr>
          </a:p>
        </p:txBody>
      </p:sp>
      <p:pic>
        <p:nvPicPr>
          <p:cNvPr id="20" name="object 20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4443857" y="630301"/>
            <a:ext cx="3304413" cy="4686300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5385308" y="5502961"/>
            <a:ext cx="13893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Arial MT"/>
                <a:cs typeface="Arial MT"/>
              </a:rPr>
              <a:t>EN</a:t>
            </a:r>
            <a:r>
              <a:rPr sz="1200" spc="-15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ISO</a:t>
            </a:r>
            <a:r>
              <a:rPr sz="1200" spc="-10" dirty="0">
                <a:latin typeface="Arial MT"/>
                <a:cs typeface="Arial MT"/>
              </a:rPr>
              <a:t> 45001:2018</a:t>
            </a:r>
            <a:endParaRPr sz="1200">
              <a:latin typeface="Arial MT"/>
              <a:cs typeface="Arial MT"/>
            </a:endParaRPr>
          </a:p>
        </p:txBody>
      </p:sp>
      <p:pic>
        <p:nvPicPr>
          <p:cNvPr id="22" name="object 22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8302117" y="630301"/>
            <a:ext cx="3297428" cy="3308298"/>
          </a:xfrm>
          <a:prstGeom prst="rect">
            <a:avLst/>
          </a:prstGeom>
        </p:spPr>
      </p:pic>
      <p:sp>
        <p:nvSpPr>
          <p:cNvPr id="23" name="object 23"/>
          <p:cNvSpPr txBox="1"/>
          <p:nvPr/>
        </p:nvSpPr>
        <p:spPr>
          <a:xfrm>
            <a:off x="9288271" y="5502961"/>
            <a:ext cx="13728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Arial MT"/>
                <a:cs typeface="Arial MT"/>
              </a:rPr>
              <a:t>PATENTE</a:t>
            </a:r>
            <a:r>
              <a:rPr sz="1200" spc="-30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A</a:t>
            </a:r>
            <a:r>
              <a:rPr sz="1200" spc="-15" dirty="0">
                <a:latin typeface="Arial MT"/>
                <a:cs typeface="Arial MT"/>
              </a:rPr>
              <a:t> </a:t>
            </a:r>
            <a:r>
              <a:rPr sz="1200" spc="-20" dirty="0">
                <a:latin typeface="Arial MT"/>
                <a:cs typeface="Arial MT"/>
              </a:rPr>
              <a:t>PUNTI</a:t>
            </a:r>
            <a:endParaRPr sz="12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66B210-3F48-3766-660B-7EE9B5F07D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13">
            <a:extLst>
              <a:ext uri="{FF2B5EF4-FFF2-40B4-BE49-F238E27FC236}">
                <a16:creationId xmlns:a16="http://schemas.microsoft.com/office/drawing/2014/main" id="{047E19B4-D680-F216-D795-D7D625582B2A}"/>
              </a:ext>
            </a:extLst>
          </p:cNvPr>
          <p:cNvSpPr txBox="1"/>
          <p:nvPr/>
        </p:nvSpPr>
        <p:spPr>
          <a:xfrm>
            <a:off x="5257800" y="6642546"/>
            <a:ext cx="1676400" cy="215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>
                <a:latin typeface="+mj-lt"/>
              </a:rPr>
              <a:t>Strictly reserved and confidential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07C50A5-6C97-9A87-FD8F-E3C05CB54571}"/>
              </a:ext>
            </a:extLst>
          </p:cNvPr>
          <p:cNvGrpSpPr/>
          <p:nvPr/>
        </p:nvGrpSpPr>
        <p:grpSpPr>
          <a:xfrm>
            <a:off x="1333499" y="818709"/>
            <a:ext cx="9524999" cy="1498083"/>
            <a:chOff x="609600" y="1676400"/>
            <a:chExt cx="7843581" cy="1075257"/>
          </a:xfrm>
        </p:grpSpPr>
        <p:sp>
          <p:nvSpPr>
            <p:cNvPr id="9" name="Rettangolo 133">
              <a:extLst>
                <a:ext uri="{FF2B5EF4-FFF2-40B4-BE49-F238E27FC236}">
                  <a16:creationId xmlns:a16="http://schemas.microsoft.com/office/drawing/2014/main" id="{DAD38D32-5F6D-FD05-344A-A9102166D981}"/>
                </a:ext>
              </a:extLst>
            </p:cNvPr>
            <p:cNvSpPr/>
            <p:nvPr/>
          </p:nvSpPr>
          <p:spPr>
            <a:xfrm>
              <a:off x="612109" y="1820461"/>
              <a:ext cx="7838561" cy="931196"/>
            </a:xfrm>
            <a:prstGeom prst="rect">
              <a:avLst/>
            </a:prstGeom>
            <a:noFill/>
            <a:ln w="9525" cap="flat">
              <a:solidFill>
                <a:schemeClr val="bg1">
                  <a:lumMod val="75000"/>
                </a:schemeClr>
              </a:solidFill>
              <a:prstDash val="solid"/>
              <a:round/>
            </a:ln>
          </p:spPr>
          <p:txBody>
            <a:bodyPr vert="horz" wrap="square" lIns="80999" tIns="144000" rIns="70198" bIns="35099" anchor="t" anchorCtr="0" compatLnSpc="1">
              <a:noAutofit/>
            </a:bodyPr>
            <a:lstStyle/>
            <a:p>
              <a:pPr algn="just" eaLnBrk="0" fontAlgn="base" hangingPunct="0">
                <a:spcBef>
                  <a:spcPts val="100"/>
                </a:spcBef>
                <a:spcAft>
                  <a:spcPts val="400"/>
                </a:spcAft>
                <a:buSzPct val="110000"/>
              </a:pPr>
              <a:r>
                <a:rPr lang="en-US" altLang="it-IT" sz="1500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Nel </a:t>
              </a:r>
              <a:r>
                <a:rPr lang="en-US" altLang="it-IT" sz="1500" dirty="0" err="1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quadro</a:t>
              </a:r>
              <a:r>
                <a:rPr lang="en-US" altLang="it-IT" sz="1500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del proprio </a:t>
              </a:r>
              <a:r>
                <a:rPr lang="en-US" altLang="it-IT" sz="1500" dirty="0" err="1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impegno</a:t>
              </a:r>
              <a:r>
                <a:rPr lang="en-US" altLang="it-IT" sz="1500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continuo verso </a:t>
              </a:r>
              <a:r>
                <a:rPr lang="en-US" altLang="it-IT" sz="1500" dirty="0" err="1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l’eccellenza</a:t>
              </a:r>
              <a:r>
                <a:rPr lang="en-US" altLang="it-IT" sz="1500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</a:t>
              </a:r>
              <a:r>
                <a:rPr lang="en-US" altLang="it-IT" sz="1500" dirty="0" err="1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operativa</a:t>
              </a:r>
              <a:r>
                <a:rPr lang="en-US" altLang="it-IT" sz="1500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, la tutela </a:t>
              </a:r>
              <a:r>
                <a:rPr lang="en-US" altLang="it-IT" sz="1500" dirty="0" err="1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delle</a:t>
              </a:r>
              <a:r>
                <a:rPr lang="en-US" altLang="it-IT" sz="1500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</a:t>
              </a:r>
              <a:r>
                <a:rPr lang="en-US" altLang="it-IT" sz="1500" dirty="0" err="1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persone</a:t>
              </a:r>
              <a:r>
                <a:rPr lang="en-US" altLang="it-IT" sz="1500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e il </a:t>
              </a:r>
              <a:r>
                <a:rPr lang="en-US" altLang="it-IT" sz="1500" dirty="0" err="1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miglioramento</a:t>
              </a:r>
              <a:r>
                <a:rPr lang="en-US" altLang="it-IT" sz="1500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</a:t>
              </a:r>
              <a:r>
                <a:rPr lang="en-US" altLang="it-IT" sz="1500" dirty="0" err="1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dei</a:t>
              </a:r>
              <a:r>
                <a:rPr lang="en-US" altLang="it-IT" sz="1500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</a:t>
              </a:r>
              <a:r>
                <a:rPr lang="en-US" altLang="it-IT" sz="1500" dirty="0" err="1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processi</a:t>
              </a:r>
              <a:r>
                <a:rPr lang="en-US" altLang="it-IT" sz="1500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</a:t>
              </a:r>
              <a:r>
                <a:rPr lang="en-US" altLang="it-IT" sz="1500" dirty="0" err="1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aziendali</a:t>
              </a:r>
              <a:r>
                <a:rPr lang="en-US" altLang="it-IT" sz="1500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, </a:t>
              </a:r>
              <a:r>
                <a:rPr lang="en-US" altLang="it-IT" sz="1500" dirty="0" err="1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TerniEnergia</a:t>
              </a:r>
              <a:r>
                <a:rPr lang="en-US" altLang="it-IT" sz="1500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ha </a:t>
              </a:r>
              <a:r>
                <a:rPr lang="en-US" altLang="it-IT" sz="1500" dirty="0" err="1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conseguito</a:t>
              </a:r>
              <a:r>
                <a:rPr lang="en-US" altLang="it-IT" sz="1500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</a:t>
              </a:r>
              <a:r>
                <a:rPr lang="en-US" altLang="it-IT" sz="1500" dirty="0" err="1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certificazioni</a:t>
              </a:r>
              <a:r>
                <a:rPr lang="en-US" altLang="it-IT" sz="1500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di </a:t>
              </a:r>
              <a:r>
                <a:rPr lang="en-US" altLang="it-IT" sz="1500" dirty="0" err="1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sistema</a:t>
              </a:r>
              <a:r>
                <a:rPr lang="en-US" altLang="it-IT" sz="1500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</a:t>
              </a:r>
              <a:r>
                <a:rPr lang="en-US" altLang="it-IT" sz="1500" dirty="0" err="1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rilasciate</a:t>
              </a:r>
              <a:r>
                <a:rPr lang="en-US" altLang="it-IT" sz="1500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da TUV AUSTRIA.</a:t>
              </a:r>
              <a:br>
                <a:rPr lang="en-US" altLang="it-IT" sz="1500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</a:br>
              <a:r>
                <a:rPr lang="en-US" altLang="it-IT" sz="1500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Le </a:t>
              </a:r>
              <a:r>
                <a:rPr lang="en-US" altLang="it-IT" sz="1500" dirty="0" err="1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certificazioni</a:t>
              </a:r>
              <a:r>
                <a:rPr lang="en-US" altLang="it-IT" sz="1500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</a:t>
              </a:r>
              <a:r>
                <a:rPr lang="en-US" altLang="it-IT" sz="1500" dirty="0" err="1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attestano</a:t>
              </a:r>
              <a:r>
                <a:rPr lang="en-US" altLang="it-IT" sz="1500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la </a:t>
              </a:r>
              <a:r>
                <a:rPr lang="en-US" altLang="it-IT" sz="1500" dirty="0" err="1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conformità</a:t>
              </a:r>
              <a:r>
                <a:rPr lang="en-US" altLang="it-IT" sz="1500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</a:t>
              </a:r>
              <a:r>
                <a:rPr lang="en-US" altLang="it-IT" sz="1500" dirty="0" err="1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dell’organizzazione</a:t>
              </a:r>
              <a:r>
                <a:rPr lang="en-US" altLang="it-IT" sz="1500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a standard </a:t>
              </a:r>
              <a:r>
                <a:rPr lang="en-US" altLang="it-IT" sz="1500" dirty="0" err="1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internazionali</a:t>
              </a:r>
              <a:r>
                <a:rPr lang="en-US" altLang="it-IT" sz="1500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</a:t>
              </a:r>
              <a:r>
                <a:rPr lang="en-US" altLang="it-IT" sz="1500" dirty="0" err="1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riconosciuti</a:t>
              </a:r>
              <a:r>
                <a:rPr lang="en-US" altLang="it-IT" sz="1500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e </a:t>
              </a:r>
              <a:r>
                <a:rPr lang="en-US" altLang="it-IT" sz="1500" dirty="0" err="1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rappresentano</a:t>
              </a:r>
              <a:r>
                <a:rPr lang="en-US" altLang="it-IT" sz="1500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un </a:t>
              </a:r>
              <a:r>
                <a:rPr lang="en-US" altLang="it-IT" sz="1500" dirty="0" err="1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elemento</a:t>
              </a:r>
              <a:r>
                <a:rPr lang="en-US" altLang="it-IT" sz="1500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</a:t>
              </a:r>
              <a:r>
                <a:rPr lang="en-US" altLang="it-IT" sz="1500" dirty="0" err="1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qualificante</a:t>
              </a:r>
              <a:r>
                <a:rPr lang="en-US" altLang="it-IT" sz="1500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del </a:t>
              </a:r>
              <a:r>
                <a:rPr lang="en-US" altLang="it-IT" sz="1500" dirty="0" err="1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modello</a:t>
              </a:r>
              <a:r>
                <a:rPr lang="en-US" altLang="it-IT" sz="1500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di governance </a:t>
              </a:r>
              <a:r>
                <a:rPr lang="en-US" altLang="it-IT" sz="1500" dirty="0" err="1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aziendale</a:t>
              </a:r>
              <a:r>
                <a:rPr lang="en-US" altLang="it-IT" sz="1500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.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85B1B49-98DF-F1E1-23C8-FBA42652D9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600" y="1676400"/>
              <a:ext cx="7843581" cy="238695"/>
            </a:xfrm>
            <a:prstGeom prst="rect">
              <a:avLst/>
            </a:prstGeom>
            <a:solidFill>
              <a:srgbClr val="0070C0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 lIns="46800" tIns="36000" rIns="46800" bIns="36000" anchor="ctr">
              <a:noAutofit/>
            </a:bodyPr>
            <a:lstStyle/>
            <a:p>
              <a:pPr algn="ctr" defTabSz="762000"/>
              <a:r>
                <a:rPr lang="en-US" sz="1600" b="1" dirty="0" err="1">
                  <a:solidFill>
                    <a:schemeClr val="bg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Impegno</a:t>
              </a:r>
              <a:r>
                <a:rPr lang="en-US" sz="1600" b="1" dirty="0">
                  <a:solidFill>
                    <a:schemeClr val="bg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per </a:t>
              </a:r>
              <a:r>
                <a:rPr lang="en-US" sz="1600" b="1" dirty="0" err="1">
                  <a:solidFill>
                    <a:schemeClr val="bg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l’Eccellenza</a:t>
              </a:r>
              <a:r>
                <a:rPr lang="en-US" sz="1600" b="1" dirty="0">
                  <a:solidFill>
                    <a:schemeClr val="bg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</a:t>
              </a:r>
              <a:r>
                <a:rPr lang="en-US" sz="1600" b="1" dirty="0" err="1">
                  <a:solidFill>
                    <a:schemeClr val="bg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Operativa</a:t>
              </a:r>
              <a:endParaRPr lang="en-US" sz="1600" b="1" dirty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0C2C09C-3679-0FD8-3FD7-8F2A00BF2CF9}"/>
              </a:ext>
            </a:extLst>
          </p:cNvPr>
          <p:cNvGrpSpPr/>
          <p:nvPr/>
        </p:nvGrpSpPr>
        <p:grpSpPr>
          <a:xfrm>
            <a:off x="6139489" y="2243609"/>
            <a:ext cx="3807137" cy="2639736"/>
            <a:chOff x="4506157" y="3242756"/>
            <a:chExt cx="3647243" cy="2639736"/>
          </a:xfrm>
        </p:grpSpPr>
        <p:sp>
          <p:nvSpPr>
            <p:cNvPr id="12" name="Rettangolo 17">
              <a:extLst>
                <a:ext uri="{FF2B5EF4-FFF2-40B4-BE49-F238E27FC236}">
                  <a16:creationId xmlns:a16="http://schemas.microsoft.com/office/drawing/2014/main" id="{CA71207D-99ED-BACE-C3A0-7484711AF381}"/>
                </a:ext>
              </a:extLst>
            </p:cNvPr>
            <p:cNvSpPr/>
            <p:nvPr/>
          </p:nvSpPr>
          <p:spPr bwMode="auto">
            <a:xfrm>
              <a:off x="4506157" y="3318956"/>
              <a:ext cx="3647243" cy="2563536"/>
            </a:xfrm>
            <a:prstGeom prst="rect">
              <a:avLst/>
            </a:prstGeom>
            <a:noFill/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080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 dirty="0">
                <a:solidFill>
                  <a:srgbClr val="009999"/>
                </a:solidFill>
                <a:latin typeface="+mj-lt"/>
              </a:endParaRPr>
            </a:p>
          </p:txBody>
        </p:sp>
        <p:sp>
          <p:nvSpPr>
            <p:cNvPr id="13" name="Rettangolo 41">
              <a:extLst>
                <a:ext uri="{FF2B5EF4-FFF2-40B4-BE49-F238E27FC236}">
                  <a16:creationId xmlns:a16="http://schemas.microsoft.com/office/drawing/2014/main" id="{719430F9-202E-C411-A863-43367F0A54A8}"/>
                </a:ext>
              </a:extLst>
            </p:cNvPr>
            <p:cNvSpPr/>
            <p:nvPr/>
          </p:nvSpPr>
          <p:spPr bwMode="auto">
            <a:xfrm>
              <a:off x="4582357" y="3242756"/>
              <a:ext cx="3505200" cy="215455"/>
            </a:xfrm>
            <a:prstGeom prst="roundRect">
              <a:avLst/>
            </a:prstGeom>
            <a:solidFill>
              <a:srgbClr val="0070C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108000" tIns="46800" rIns="93600" bIns="4680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762000" fontAlgn="base">
                <a:buClr>
                  <a:srgbClr val="A50021"/>
                </a:buClr>
                <a:buSzPct val="130000"/>
              </a:pPr>
              <a:r>
                <a:rPr lang="it-IT" sz="1200" dirty="0">
                  <a:solidFill>
                    <a:schemeClr val="bg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ISO 45001:2018 - Salute e Sicurezza sul Lavoro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68B5037-44C9-3EAA-4100-9D9CD36596B3}"/>
                </a:ext>
              </a:extLst>
            </p:cNvPr>
            <p:cNvSpPr txBox="1"/>
            <p:nvPr/>
          </p:nvSpPr>
          <p:spPr>
            <a:xfrm>
              <a:off x="4582355" y="3420279"/>
              <a:ext cx="3505200" cy="2462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 algn="just">
                <a:buFont typeface="Arial" panose="020B0604020202020204" pitchFamily="34" charset="0"/>
                <a:buChar char="•"/>
              </a:pPr>
              <a:r>
                <a:rPr lang="en-GB" sz="1400" dirty="0" err="1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Certificazione</a:t>
              </a:r>
              <a:r>
                <a:rPr lang="en-GB" sz="1400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</a:t>
              </a:r>
              <a:r>
                <a:rPr lang="en-GB" sz="1400" dirty="0" err="1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relativa</a:t>
              </a:r>
              <a:r>
                <a:rPr lang="en-GB" sz="1400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ai “</a:t>
              </a:r>
              <a:r>
                <a:rPr lang="en-GB" sz="1400" dirty="0" err="1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Sistemi</a:t>
              </a:r>
              <a:r>
                <a:rPr lang="en-GB" sz="1400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di </a:t>
              </a:r>
              <a:r>
                <a:rPr lang="en-GB" sz="1400" dirty="0" err="1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Gestione</a:t>
              </a:r>
              <a:r>
                <a:rPr lang="en-GB" sz="1400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</a:t>
              </a:r>
              <a:r>
                <a:rPr lang="en-GB" sz="1400" dirty="0" err="1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della</a:t>
              </a:r>
              <a:r>
                <a:rPr lang="en-GB" sz="1400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Salute e </a:t>
              </a:r>
              <a:r>
                <a:rPr lang="en-GB" sz="1400" dirty="0" err="1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Sicurezza</a:t>
              </a:r>
              <a:r>
                <a:rPr lang="en-GB" sz="1400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</a:t>
              </a:r>
              <a:r>
                <a:rPr lang="en-GB" sz="1400" dirty="0" err="1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sul</a:t>
              </a:r>
              <a:r>
                <a:rPr lang="en-GB" sz="1400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</a:t>
              </a:r>
              <a:r>
                <a:rPr lang="en-GB" sz="1400" dirty="0" err="1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Luogo</a:t>
              </a:r>
              <a:r>
                <a:rPr lang="en-GB" sz="1400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di Lavoro”.</a:t>
              </a:r>
            </a:p>
            <a:p>
              <a:pPr marL="171450" indent="-171450" algn="just">
                <a:buFont typeface="Arial" panose="020B0604020202020204" pitchFamily="34" charset="0"/>
                <a:buChar char="•"/>
              </a:pPr>
              <a:r>
                <a:rPr lang="en-GB" sz="1400" dirty="0" err="1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Conferma</a:t>
              </a:r>
              <a:r>
                <a:rPr lang="en-GB" sz="1400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</a:t>
              </a:r>
              <a:r>
                <a:rPr lang="en-GB" sz="1400" dirty="0" err="1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l’adozione</a:t>
              </a:r>
              <a:r>
                <a:rPr lang="en-GB" sz="1400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di un </a:t>
              </a:r>
              <a:r>
                <a:rPr lang="en-GB" sz="1400" dirty="0" err="1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modello</a:t>
              </a:r>
              <a:r>
                <a:rPr lang="en-GB" sz="1400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</a:t>
              </a:r>
              <a:r>
                <a:rPr lang="en-GB" sz="1400" dirty="0" err="1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strutturato</a:t>
              </a:r>
              <a:r>
                <a:rPr lang="en-GB" sz="1400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e </a:t>
              </a:r>
              <a:r>
                <a:rPr lang="en-GB" sz="1400" dirty="0" err="1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proattivo</a:t>
              </a:r>
              <a:r>
                <a:rPr lang="en-GB" sz="1400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</a:t>
              </a:r>
              <a:r>
                <a:rPr lang="en-GB" sz="1400" dirty="0" err="1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volto</a:t>
              </a:r>
              <a:r>
                <a:rPr lang="en-GB" sz="1400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</a:t>
              </a:r>
              <a:r>
                <a:rPr lang="en-GB" sz="1400" dirty="0" err="1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alla</a:t>
              </a:r>
              <a:r>
                <a:rPr lang="en-GB" sz="1400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</a:t>
              </a:r>
              <a:r>
                <a:rPr lang="en-GB" sz="1400" dirty="0" err="1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prevenzione</a:t>
              </a:r>
              <a:r>
                <a:rPr lang="en-GB" sz="1400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</a:t>
              </a:r>
              <a:r>
                <a:rPr lang="en-GB" sz="1400" dirty="0" err="1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dei</a:t>
              </a:r>
              <a:r>
                <a:rPr lang="en-GB" sz="1400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</a:t>
              </a:r>
              <a:r>
                <a:rPr lang="en-GB" sz="1400" dirty="0" err="1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rischi</a:t>
              </a:r>
              <a:r>
                <a:rPr lang="en-GB" sz="1400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e </a:t>
              </a:r>
              <a:r>
                <a:rPr lang="en-GB" sz="1400" dirty="0" err="1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alla</a:t>
              </a:r>
              <a:r>
                <a:rPr lang="en-GB" sz="1400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</a:t>
              </a:r>
              <a:r>
                <a:rPr lang="en-GB" sz="1400" dirty="0" err="1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salvaguardia</a:t>
              </a:r>
              <a:r>
                <a:rPr lang="en-GB" sz="1400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</a:t>
              </a:r>
              <a:r>
                <a:rPr lang="en-GB" sz="1400" dirty="0" err="1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dell’integrità</a:t>
              </a:r>
              <a:r>
                <a:rPr lang="en-GB" sz="1400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</a:t>
              </a:r>
              <a:r>
                <a:rPr lang="en-GB" sz="1400" dirty="0" err="1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fisica</a:t>
              </a:r>
              <a:r>
                <a:rPr lang="en-GB" sz="1400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</a:t>
              </a:r>
              <a:r>
                <a:rPr lang="en-GB" sz="1400" dirty="0" err="1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dei</a:t>
              </a:r>
              <a:r>
                <a:rPr lang="en-GB" sz="1400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</a:t>
              </a:r>
              <a:r>
                <a:rPr lang="en-GB" sz="1400" dirty="0" err="1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lavoratori</a:t>
              </a:r>
              <a:r>
                <a:rPr lang="en-GB" sz="1400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.</a:t>
              </a:r>
            </a:p>
            <a:p>
              <a:pPr marL="171450" indent="-171450" algn="just">
                <a:buFont typeface="Arial" panose="020B0604020202020204" pitchFamily="34" charset="0"/>
                <a:buChar char="•"/>
              </a:pPr>
              <a:r>
                <a:rPr lang="en-GB" sz="1400" dirty="0" err="1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Garantisce</a:t>
              </a:r>
              <a:r>
                <a:rPr lang="en-GB" sz="1400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il </a:t>
              </a:r>
              <a:r>
                <a:rPr lang="en-GB" sz="1400" dirty="0" err="1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miglioramento</a:t>
              </a:r>
              <a:r>
                <a:rPr lang="en-GB" sz="1400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continuo </a:t>
              </a:r>
              <a:r>
                <a:rPr lang="en-GB" sz="1400" dirty="0" err="1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delle</a:t>
              </a:r>
              <a:r>
                <a:rPr lang="en-GB" sz="1400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</a:t>
              </a:r>
              <a:r>
                <a:rPr lang="en-GB" sz="1400" dirty="0" err="1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condizioni</a:t>
              </a:r>
              <a:r>
                <a:rPr lang="en-GB" sz="1400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di </a:t>
              </a:r>
              <a:r>
                <a:rPr lang="en-GB" sz="1400" dirty="0" err="1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lavoro</a:t>
              </a:r>
              <a:r>
                <a:rPr lang="en-GB" sz="1400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e </a:t>
              </a:r>
              <a:r>
                <a:rPr lang="en-GB" sz="1400" dirty="0" err="1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l’implementazione</a:t>
              </a:r>
              <a:r>
                <a:rPr lang="en-GB" sz="1400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di procedure </a:t>
              </a:r>
              <a:r>
                <a:rPr lang="en-GB" sz="1400" dirty="0" err="1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organizzative</a:t>
              </a:r>
              <a:r>
                <a:rPr lang="en-GB" sz="1400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orientate </a:t>
              </a:r>
              <a:r>
                <a:rPr lang="en-GB" sz="1400" dirty="0" err="1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alla</a:t>
              </a:r>
              <a:r>
                <a:rPr lang="en-GB" sz="1400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</a:t>
              </a:r>
              <a:r>
                <a:rPr lang="en-GB" sz="1400" dirty="0" err="1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sicurezza</a:t>
              </a:r>
              <a:r>
                <a:rPr lang="en-GB" sz="1400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.</a:t>
              </a:r>
              <a:endParaRPr lang="en-IT" sz="1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70C7B35-72B5-5920-3606-2FD0108A38EA}"/>
              </a:ext>
            </a:extLst>
          </p:cNvPr>
          <p:cNvGrpSpPr/>
          <p:nvPr/>
        </p:nvGrpSpPr>
        <p:grpSpPr>
          <a:xfrm>
            <a:off x="2165833" y="2243609"/>
            <a:ext cx="3807137" cy="2639736"/>
            <a:chOff x="4506157" y="3242756"/>
            <a:chExt cx="3647243" cy="2486938"/>
          </a:xfrm>
        </p:grpSpPr>
        <p:sp>
          <p:nvSpPr>
            <p:cNvPr id="17" name="Rettangolo 17">
              <a:extLst>
                <a:ext uri="{FF2B5EF4-FFF2-40B4-BE49-F238E27FC236}">
                  <a16:creationId xmlns:a16="http://schemas.microsoft.com/office/drawing/2014/main" id="{6A940B40-BEFF-7147-E4B7-755273F75ADA}"/>
                </a:ext>
              </a:extLst>
            </p:cNvPr>
            <p:cNvSpPr/>
            <p:nvPr/>
          </p:nvSpPr>
          <p:spPr bwMode="auto">
            <a:xfrm>
              <a:off x="4506157" y="3318956"/>
              <a:ext cx="3647243" cy="2410738"/>
            </a:xfrm>
            <a:prstGeom prst="rect">
              <a:avLst/>
            </a:prstGeom>
            <a:noFill/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080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 dirty="0">
                <a:solidFill>
                  <a:srgbClr val="009999"/>
                </a:solidFill>
                <a:latin typeface="+mj-lt"/>
              </a:endParaRPr>
            </a:p>
          </p:txBody>
        </p:sp>
        <p:sp>
          <p:nvSpPr>
            <p:cNvPr id="18" name="Rettangolo 41">
              <a:extLst>
                <a:ext uri="{FF2B5EF4-FFF2-40B4-BE49-F238E27FC236}">
                  <a16:creationId xmlns:a16="http://schemas.microsoft.com/office/drawing/2014/main" id="{DEAA71FA-25C7-AC2E-96FD-A0FEE0319F56}"/>
                </a:ext>
              </a:extLst>
            </p:cNvPr>
            <p:cNvSpPr/>
            <p:nvPr/>
          </p:nvSpPr>
          <p:spPr bwMode="auto">
            <a:xfrm>
              <a:off x="4582357" y="3242756"/>
              <a:ext cx="3505200" cy="215455"/>
            </a:xfrm>
            <a:prstGeom prst="roundRect">
              <a:avLst/>
            </a:prstGeom>
            <a:solidFill>
              <a:srgbClr val="0070C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108000" tIns="46800" rIns="93600" bIns="4680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762000" fontAlgn="base">
                <a:buClr>
                  <a:srgbClr val="A50021"/>
                </a:buClr>
                <a:buSzPct val="130000"/>
              </a:pPr>
              <a:r>
                <a:rPr lang="it-IT" sz="1200" dirty="0">
                  <a:solidFill>
                    <a:schemeClr val="bg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ISO 9001:2015 - Sistema di Gestione della Qualità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EB2A677-1938-BB0D-A56B-60476B8CF496}"/>
                </a:ext>
              </a:extLst>
            </p:cNvPr>
            <p:cNvSpPr txBox="1"/>
            <p:nvPr/>
          </p:nvSpPr>
          <p:spPr>
            <a:xfrm>
              <a:off x="4582356" y="3482925"/>
              <a:ext cx="3505200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 algn="just">
                <a:buFont typeface="Arial" panose="020B0604020202020204" pitchFamily="34" charset="0"/>
                <a:buChar char="•"/>
              </a:pPr>
              <a:r>
                <a:rPr lang="en-GB" sz="1400" dirty="0" err="1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Certificazione</a:t>
              </a:r>
              <a:r>
                <a:rPr lang="en-GB" sz="1400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</a:t>
              </a:r>
              <a:r>
                <a:rPr lang="en-GB" sz="1400" dirty="0" err="1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relativa</a:t>
              </a:r>
              <a:r>
                <a:rPr lang="en-GB" sz="1400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ai “</a:t>
              </a:r>
              <a:r>
                <a:rPr lang="en-GB" sz="1400" dirty="0" err="1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Sistemi</a:t>
              </a:r>
              <a:r>
                <a:rPr lang="en-GB" sz="1400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di </a:t>
              </a:r>
              <a:r>
                <a:rPr lang="en-GB" sz="1400" dirty="0" err="1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Gestione</a:t>
              </a:r>
              <a:r>
                <a:rPr lang="en-GB" sz="1400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</a:t>
              </a:r>
              <a:r>
                <a:rPr lang="en-GB" sz="1400" dirty="0" err="1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della</a:t>
              </a:r>
              <a:r>
                <a:rPr lang="en-GB" sz="1400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</a:t>
              </a:r>
              <a:r>
                <a:rPr lang="en-GB" sz="1400" dirty="0" err="1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Qualità</a:t>
              </a:r>
              <a:r>
                <a:rPr lang="en-GB" sz="1400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”.</a:t>
              </a:r>
            </a:p>
            <a:p>
              <a:pPr marL="171450" indent="-171450" algn="just">
                <a:buFont typeface="Arial" panose="020B0604020202020204" pitchFamily="34" charset="0"/>
                <a:buChar char="•"/>
              </a:pPr>
              <a:r>
                <a:rPr lang="en-GB" sz="1400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Testimonia </a:t>
              </a:r>
              <a:r>
                <a:rPr lang="en-GB" sz="1400" dirty="0" err="1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l’orientamento</a:t>
              </a:r>
              <a:r>
                <a:rPr lang="en-GB" sz="1400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</a:t>
              </a:r>
              <a:r>
                <a:rPr lang="en-GB" sz="1400" dirty="0" err="1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dell’azienda</a:t>
              </a:r>
              <a:r>
                <a:rPr lang="en-GB" sz="1400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</a:t>
              </a:r>
              <a:r>
                <a:rPr lang="en-GB" sz="1400" dirty="0" err="1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alla</a:t>
              </a:r>
              <a:r>
                <a:rPr lang="en-GB" sz="1400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</a:t>
              </a:r>
              <a:r>
                <a:rPr lang="en-GB" sz="1400" dirty="0" err="1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qualità</a:t>
              </a:r>
              <a:r>
                <a:rPr lang="en-GB" sz="1400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e </a:t>
              </a:r>
              <a:r>
                <a:rPr lang="en-GB" sz="1400" dirty="0" err="1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all’efficienza</a:t>
              </a:r>
              <a:r>
                <a:rPr lang="en-GB" sz="1400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</a:t>
              </a:r>
              <a:r>
                <a:rPr lang="en-GB" sz="1400" dirty="0" err="1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dei</a:t>
              </a:r>
              <a:r>
                <a:rPr lang="en-GB" sz="1400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</a:t>
              </a:r>
              <a:r>
                <a:rPr lang="en-GB" sz="1400" dirty="0" err="1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processi</a:t>
              </a:r>
              <a:r>
                <a:rPr lang="en-GB" sz="1400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.</a:t>
              </a:r>
            </a:p>
            <a:p>
              <a:pPr marL="171450" indent="-171450" algn="just">
                <a:buFont typeface="Arial" panose="020B0604020202020204" pitchFamily="34" charset="0"/>
                <a:buChar char="•"/>
              </a:pPr>
              <a:r>
                <a:rPr lang="en-GB" sz="1400" dirty="0" err="1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Attesta</a:t>
              </a:r>
              <a:r>
                <a:rPr lang="en-GB" sz="1400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la </a:t>
              </a:r>
              <a:r>
                <a:rPr lang="en-GB" sz="1400" dirty="0" err="1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capacità</a:t>
              </a:r>
              <a:r>
                <a:rPr lang="en-GB" sz="1400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di </a:t>
              </a:r>
              <a:r>
                <a:rPr lang="en-GB" sz="1400" dirty="0" err="1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operare</a:t>
              </a:r>
              <a:r>
                <a:rPr lang="en-GB" sz="1400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secondo </a:t>
              </a:r>
              <a:r>
                <a:rPr lang="en-GB" sz="1400" dirty="0" err="1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criteri</a:t>
              </a:r>
              <a:r>
                <a:rPr lang="en-GB" sz="1400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</a:t>
              </a:r>
              <a:r>
                <a:rPr lang="en-GB" sz="1400" dirty="0" err="1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organizzativi</a:t>
              </a:r>
              <a:r>
                <a:rPr lang="en-GB" sz="1400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</a:t>
              </a:r>
              <a:r>
                <a:rPr lang="en-GB" sz="1400" dirty="0" err="1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chiari</a:t>
              </a:r>
              <a:r>
                <a:rPr lang="en-GB" sz="1400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, </a:t>
              </a:r>
              <a:r>
                <a:rPr lang="en-GB" sz="1400" dirty="0" err="1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misurabili</a:t>
              </a:r>
              <a:r>
                <a:rPr lang="en-GB" sz="1400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e </a:t>
              </a:r>
              <a:r>
                <a:rPr lang="en-GB" sz="1400" dirty="0" err="1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costantemente</a:t>
              </a:r>
              <a:r>
                <a:rPr lang="en-GB" sz="1400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</a:t>
              </a:r>
              <a:r>
                <a:rPr lang="en-GB" sz="1400" dirty="0" err="1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migliorabili</a:t>
              </a:r>
              <a:r>
                <a:rPr lang="en-GB" sz="1400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.</a:t>
              </a:r>
            </a:p>
            <a:p>
              <a:pPr marL="171450" indent="-171450" algn="just">
                <a:buFont typeface="Arial" panose="020B0604020202020204" pitchFamily="34" charset="0"/>
                <a:buChar char="•"/>
              </a:pPr>
              <a:r>
                <a:rPr lang="en-GB" sz="1400" dirty="0" err="1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Conferma</a:t>
              </a:r>
              <a:r>
                <a:rPr lang="en-GB" sz="1400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</a:t>
              </a:r>
              <a:r>
                <a:rPr lang="en-GB" sz="1400" dirty="0" err="1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l’attenzione</a:t>
              </a:r>
              <a:r>
                <a:rPr lang="en-GB" sz="1400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</a:t>
              </a:r>
              <a:r>
                <a:rPr lang="en-GB" sz="1400" dirty="0" err="1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alla</a:t>
              </a:r>
              <a:r>
                <a:rPr lang="en-GB" sz="1400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</a:t>
              </a:r>
              <a:r>
                <a:rPr lang="en-GB" sz="1400" dirty="0" err="1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soddisfazione</a:t>
              </a:r>
              <a:r>
                <a:rPr lang="en-GB" sz="1400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del </a:t>
              </a:r>
              <a:r>
                <a:rPr lang="en-GB" sz="1400" dirty="0" err="1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cliente</a:t>
              </a:r>
              <a:r>
                <a:rPr lang="en-GB" sz="1400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e al </a:t>
              </a:r>
              <a:r>
                <a:rPr lang="en-GB" sz="1400" dirty="0" err="1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controllo</a:t>
              </a:r>
              <a:r>
                <a:rPr lang="en-GB" sz="1400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</a:t>
              </a:r>
              <a:r>
                <a:rPr lang="en-GB" sz="1400" dirty="0" err="1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strutturato</a:t>
              </a:r>
              <a:r>
                <a:rPr lang="en-GB" sz="1400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</a:t>
              </a:r>
              <a:r>
                <a:rPr lang="en-GB" sz="1400" dirty="0" err="1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delle</a:t>
              </a:r>
              <a:r>
                <a:rPr lang="en-GB" sz="1400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</a:t>
              </a:r>
              <a:r>
                <a:rPr lang="en-GB" sz="1400" dirty="0" err="1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attività</a:t>
              </a:r>
              <a:r>
                <a:rPr lang="en-GB" sz="1400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operative.</a:t>
              </a:r>
              <a:endParaRPr lang="en-IT" sz="1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endParaRPr>
            </a:p>
          </p:txBody>
        </p:sp>
      </p:grpSp>
      <p:sp>
        <p:nvSpPr>
          <p:cNvPr id="20" name="Rettangolo 41">
            <a:extLst>
              <a:ext uri="{FF2B5EF4-FFF2-40B4-BE49-F238E27FC236}">
                <a16:creationId xmlns:a16="http://schemas.microsoft.com/office/drawing/2014/main" id="{5D3D2196-A97A-3722-ED24-54135F0949E5}"/>
              </a:ext>
            </a:extLst>
          </p:cNvPr>
          <p:cNvSpPr/>
          <p:nvPr/>
        </p:nvSpPr>
        <p:spPr bwMode="auto">
          <a:xfrm>
            <a:off x="2140722" y="4960686"/>
            <a:ext cx="7838561" cy="1299820"/>
          </a:xfrm>
          <a:prstGeom prst="round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108000" tIns="46800" rIns="93600" bIns="46800" numCol="1" rtlCol="0" anchor="ctr" anchorCtr="0" compatLnSpc="1">
            <a:prstTxWarp prst="textNoShape">
              <a:avLst/>
            </a:prstTxWarp>
          </a:bodyPr>
          <a:lstStyle/>
          <a:p>
            <a:pPr algn="ctr" defTabSz="762000" fontAlgn="base">
              <a:buClr>
                <a:srgbClr val="A50021"/>
              </a:buClr>
              <a:buSzPct val="130000"/>
            </a:pPr>
            <a:r>
              <a:rPr lang="it-IT" sz="1300" b="1" u="sng" dirty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Valore Strategico</a:t>
            </a:r>
            <a:endParaRPr lang="en-US" sz="1300" dirty="0">
              <a:solidFill>
                <a:schemeClr val="bg1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ctr" defTabSz="762000">
              <a:buClr>
                <a:srgbClr val="A50021"/>
              </a:buClr>
              <a:buSzPct val="130000"/>
            </a:pPr>
            <a:r>
              <a:rPr lang="en-US" sz="1300" dirty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Il </a:t>
            </a:r>
            <a:r>
              <a:rPr lang="en-US" sz="1300" dirty="0" err="1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conseguimento</a:t>
            </a:r>
            <a:r>
              <a:rPr lang="en-US" sz="1300" dirty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delle</a:t>
            </a:r>
            <a:r>
              <a:rPr lang="en-US" sz="1300" dirty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certificazioni</a:t>
            </a:r>
            <a:r>
              <a:rPr lang="en-US" sz="1300" dirty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ISO </a:t>
            </a:r>
            <a:r>
              <a:rPr lang="en-US" sz="1300" dirty="0" err="1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rappresenta</a:t>
            </a:r>
            <a:r>
              <a:rPr lang="en-US" sz="1300" dirty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un </a:t>
            </a:r>
            <a:r>
              <a:rPr lang="en-US" sz="1300" dirty="0" err="1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elemento</a:t>
            </a:r>
            <a:r>
              <a:rPr lang="en-US" sz="1300" dirty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distintivo</a:t>
            </a:r>
            <a:r>
              <a:rPr lang="en-US" sz="1300" dirty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del </a:t>
            </a:r>
            <a:r>
              <a:rPr lang="en-US" sz="1300" dirty="0" err="1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modello</a:t>
            </a:r>
            <a:r>
              <a:rPr lang="en-US" sz="1300" dirty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di governance di </a:t>
            </a:r>
            <a:r>
              <a:rPr lang="en-US" sz="1300" dirty="0" err="1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TerniEnergia</a:t>
            </a:r>
            <a:r>
              <a:rPr lang="en-US" sz="1300" dirty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.</a:t>
            </a:r>
          </a:p>
          <a:p>
            <a:pPr algn="ctr" defTabSz="762000">
              <a:buClr>
                <a:srgbClr val="A50021"/>
              </a:buClr>
              <a:buSzPct val="130000"/>
            </a:pPr>
            <a:r>
              <a:rPr lang="en-US" sz="1300" dirty="0" err="1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Riflette</a:t>
            </a:r>
            <a:r>
              <a:rPr lang="en-US" sz="1300" dirty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la </a:t>
            </a:r>
            <a:r>
              <a:rPr lang="en-US" sz="1300" dirty="0" err="1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volontà</a:t>
            </a:r>
            <a:r>
              <a:rPr lang="en-US" sz="1300" dirty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dell’azienda</a:t>
            </a:r>
            <a:r>
              <a:rPr lang="en-US" sz="1300" dirty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di </a:t>
            </a:r>
            <a:r>
              <a:rPr lang="en-US" sz="1300" dirty="0" err="1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operare</a:t>
            </a:r>
            <a:r>
              <a:rPr lang="en-US" sz="1300" dirty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in modo </a:t>
            </a:r>
            <a:r>
              <a:rPr lang="en-US" sz="1300" dirty="0" err="1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responsabile</a:t>
            </a:r>
            <a:r>
              <a:rPr lang="en-US" sz="1300" dirty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 </a:t>
            </a:r>
            <a:r>
              <a:rPr lang="en-US" sz="1300" dirty="0" err="1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sostenibile</a:t>
            </a:r>
            <a:r>
              <a:rPr lang="en-US" sz="1300" dirty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e </a:t>
            </a:r>
            <a:r>
              <a:rPr lang="en-US" sz="1300" dirty="0" err="1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conforme</a:t>
            </a:r>
            <a:r>
              <a:rPr lang="en-US" sz="1300" dirty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alle </a:t>
            </a:r>
            <a:r>
              <a:rPr lang="en-US" sz="1300" dirty="0" err="1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migliori</a:t>
            </a:r>
            <a:r>
              <a:rPr lang="en-US" sz="1300" dirty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pratiche</a:t>
            </a:r>
            <a:r>
              <a:rPr lang="en-US" sz="1300" dirty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di </a:t>
            </a:r>
            <a:r>
              <a:rPr lang="en-US" sz="1300" dirty="0" err="1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settore</a:t>
            </a:r>
            <a:r>
              <a:rPr lang="en-US" sz="1300" dirty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 in </a:t>
            </a:r>
            <a:r>
              <a:rPr lang="en-US" sz="1300" dirty="0" err="1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coerenza</a:t>
            </a:r>
            <a:r>
              <a:rPr lang="en-US" sz="1300" dirty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con </a:t>
            </a:r>
            <a:r>
              <a:rPr lang="en-US" sz="1300" dirty="0" err="1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gli</a:t>
            </a:r>
            <a:r>
              <a:rPr lang="en-US" sz="1300" dirty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obiettivi</a:t>
            </a:r>
            <a:r>
              <a:rPr lang="en-US" sz="1300" dirty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strategici</a:t>
            </a:r>
            <a:r>
              <a:rPr lang="en-US" sz="1300" dirty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di </a:t>
            </a:r>
            <a:r>
              <a:rPr lang="en-US" sz="1300" dirty="0" err="1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creazione</a:t>
            </a:r>
            <a:r>
              <a:rPr lang="en-US" sz="1300" dirty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di </a:t>
            </a:r>
            <a:r>
              <a:rPr lang="en-US" sz="1300" dirty="0" err="1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valore</a:t>
            </a:r>
            <a:r>
              <a:rPr lang="en-US" sz="1300" dirty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nel</a:t>
            </a:r>
            <a:r>
              <a:rPr lang="en-US" sz="1300" dirty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lungo</a:t>
            </a:r>
            <a:r>
              <a:rPr lang="en-US" sz="1300" dirty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periodo</a:t>
            </a:r>
            <a:r>
              <a:rPr lang="en-US" sz="1300" dirty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.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9A2CDC7-6C77-A1B9-18F5-4FFD1311A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"/>
            <a:ext cx="6028385" cy="276999"/>
          </a:xfrm>
        </p:spPr>
        <p:txBody>
          <a:bodyPr/>
          <a:lstStyle/>
          <a:p>
            <a:r>
              <a:rPr lang="it-IT" dirty="0"/>
              <a:t>LE CERTIFICAZIONI ISO</a:t>
            </a:r>
          </a:p>
        </p:txBody>
      </p:sp>
      <p:pic>
        <p:nvPicPr>
          <p:cNvPr id="3" name="object 17">
            <a:extLst>
              <a:ext uri="{FF2B5EF4-FFF2-40B4-BE49-F238E27FC236}">
                <a16:creationId xmlns:a16="http://schemas.microsoft.com/office/drawing/2014/main" id="{966933D7-28D0-1618-23E2-94548C58EFA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3496"/>
            <a:ext cx="570013" cy="505802"/>
          </a:xfrm>
          <a:prstGeom prst="rect">
            <a:avLst/>
          </a:prstGeom>
        </p:spPr>
      </p:pic>
      <p:grpSp>
        <p:nvGrpSpPr>
          <p:cNvPr id="4" name="object 11">
            <a:extLst>
              <a:ext uri="{FF2B5EF4-FFF2-40B4-BE49-F238E27FC236}">
                <a16:creationId xmlns:a16="http://schemas.microsoft.com/office/drawing/2014/main" id="{DD411FBC-967A-C536-B4DB-ADEFBCE9F6AF}"/>
              </a:ext>
            </a:extLst>
          </p:cNvPr>
          <p:cNvGrpSpPr/>
          <p:nvPr/>
        </p:nvGrpSpPr>
        <p:grpSpPr>
          <a:xfrm>
            <a:off x="153885" y="6390581"/>
            <a:ext cx="2877185" cy="467995"/>
            <a:chOff x="153885" y="6390581"/>
            <a:chExt cx="2877185" cy="467995"/>
          </a:xfrm>
        </p:grpSpPr>
        <p:pic>
          <p:nvPicPr>
            <p:cNvPr id="8" name="object 12">
              <a:extLst>
                <a:ext uri="{FF2B5EF4-FFF2-40B4-BE49-F238E27FC236}">
                  <a16:creationId xmlns:a16="http://schemas.microsoft.com/office/drawing/2014/main" id="{BB5883F1-11E0-F921-0B05-09CCB9227DE8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6866" y="6391982"/>
              <a:ext cx="2343658" cy="410348"/>
            </a:xfrm>
            <a:prstGeom prst="rect">
              <a:avLst/>
            </a:prstGeom>
          </p:spPr>
        </p:pic>
        <p:pic>
          <p:nvPicPr>
            <p:cNvPr id="21" name="object 13">
              <a:extLst>
                <a:ext uri="{FF2B5EF4-FFF2-40B4-BE49-F238E27FC236}">
                  <a16:creationId xmlns:a16="http://schemas.microsoft.com/office/drawing/2014/main" id="{F7F2510C-DB2E-9B4B-CFA6-CC5D8EED29CF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3885" y="6390581"/>
              <a:ext cx="2543175" cy="467416"/>
            </a:xfrm>
            <a:prstGeom prst="rect">
              <a:avLst/>
            </a:prstGeom>
          </p:spPr>
        </p:pic>
        <p:pic>
          <p:nvPicPr>
            <p:cNvPr id="22" name="object 14">
              <a:extLst>
                <a:ext uri="{FF2B5EF4-FFF2-40B4-BE49-F238E27FC236}">
                  <a16:creationId xmlns:a16="http://schemas.microsoft.com/office/drawing/2014/main" id="{054E0684-A141-9B10-96D0-E7BE9FB5CF77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1091" y="6408901"/>
              <a:ext cx="2486025" cy="4095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641892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AA8820CD-1E6A-D8FD-AF8D-FF3BEE09DC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6935" y="1441189"/>
            <a:ext cx="2788234" cy="2335003"/>
          </a:xfrm>
          <a:prstGeom prst="rect">
            <a:avLst/>
          </a:prstGeom>
        </p:spPr>
      </p:pic>
      <p:sp>
        <p:nvSpPr>
          <p:cNvPr id="15" name="Rettangolo 41">
            <a:extLst>
              <a:ext uri="{FF2B5EF4-FFF2-40B4-BE49-F238E27FC236}">
                <a16:creationId xmlns:a16="http://schemas.microsoft.com/office/drawing/2014/main" id="{DFB1746A-9089-18A1-92F9-7FDB2C7F7A1C}"/>
              </a:ext>
            </a:extLst>
          </p:cNvPr>
          <p:cNvSpPr/>
          <p:nvPr/>
        </p:nvSpPr>
        <p:spPr bwMode="auto">
          <a:xfrm>
            <a:off x="2286001" y="4941107"/>
            <a:ext cx="7838561" cy="1185290"/>
          </a:xfrm>
          <a:prstGeom prst="round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108000" tIns="46800" rIns="93600" bIns="46800" numCol="1" rtlCol="0" anchor="ctr" anchorCtr="0" compatLnSpc="1">
            <a:prstTxWarp prst="textNoShape">
              <a:avLst/>
            </a:prstTxWarp>
          </a:bodyPr>
          <a:lstStyle/>
          <a:p>
            <a:pPr algn="ctr" defTabSz="762000" fontAlgn="base">
              <a:buClr>
                <a:srgbClr val="A50021"/>
              </a:buClr>
              <a:buSzPct val="130000"/>
            </a:pPr>
            <a:r>
              <a:rPr lang="it-IT" sz="1300" b="1" u="sng" dirty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Valore Strategico</a:t>
            </a:r>
            <a:endParaRPr lang="en-US" sz="1300" dirty="0">
              <a:solidFill>
                <a:schemeClr val="bg1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ctr" defTabSz="762000">
              <a:buClr>
                <a:srgbClr val="A50021"/>
              </a:buClr>
              <a:buSzPct val="130000"/>
            </a:pPr>
            <a:r>
              <a:rPr lang="en-US" sz="1300" dirty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La </a:t>
            </a:r>
            <a:r>
              <a:rPr lang="en-US" sz="1300" dirty="0" err="1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definizione</a:t>
            </a:r>
            <a:r>
              <a:rPr lang="en-US" sz="1300" dirty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di procedure a </a:t>
            </a:r>
            <a:r>
              <a:rPr lang="en-US" sz="1300" dirty="0" err="1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garanzia</a:t>
            </a:r>
            <a:r>
              <a:rPr lang="en-US" sz="1300" dirty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della salute e della </a:t>
            </a:r>
            <a:r>
              <a:rPr lang="en-US" sz="1300" dirty="0" err="1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sicurezza</a:t>
            </a:r>
            <a:r>
              <a:rPr lang="en-US" sz="1300" dirty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dei</a:t>
            </a:r>
            <a:r>
              <a:rPr lang="en-US" sz="1300" dirty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lavoratori</a:t>
            </a:r>
            <a:r>
              <a:rPr lang="en-US" sz="1300" dirty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e della tutela </a:t>
            </a:r>
            <a:r>
              <a:rPr lang="en-US" sz="1300" dirty="0" err="1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ambientale</a:t>
            </a:r>
            <a:r>
              <a:rPr lang="en-US" sz="1300" dirty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caratterizza</a:t>
            </a:r>
            <a:r>
              <a:rPr lang="en-US" sz="1300" dirty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la </a:t>
            </a:r>
            <a:r>
              <a:rPr lang="en-US" sz="1300" dirty="0" err="1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regolamentazione</a:t>
            </a:r>
            <a:r>
              <a:rPr lang="en-US" sz="1300" dirty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di tutte le </a:t>
            </a:r>
            <a:r>
              <a:rPr lang="en-US" sz="1300" dirty="0" err="1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attività</a:t>
            </a:r>
            <a:r>
              <a:rPr lang="en-US" sz="1300" dirty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della </a:t>
            </a:r>
            <a:r>
              <a:rPr lang="en-US" sz="1300" dirty="0" err="1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società</a:t>
            </a:r>
            <a:r>
              <a:rPr lang="en-US" sz="1300" dirty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che</a:t>
            </a:r>
            <a:r>
              <a:rPr lang="en-US" sz="1300" dirty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presentano</a:t>
            </a:r>
            <a:r>
              <a:rPr lang="en-US" sz="1300" dirty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profili</a:t>
            </a:r>
            <a:r>
              <a:rPr lang="en-US" sz="1300" dirty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di </a:t>
            </a:r>
            <a:r>
              <a:rPr lang="en-US" sz="1300" dirty="0" err="1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rischio</a:t>
            </a:r>
            <a:r>
              <a:rPr lang="en-US" sz="1300" dirty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. Per </a:t>
            </a:r>
            <a:r>
              <a:rPr lang="en-US" sz="1300" dirty="0" err="1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gli</a:t>
            </a:r>
            <a:r>
              <a:rPr lang="en-US" sz="1300" dirty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stessi</a:t>
            </a:r>
            <a:r>
              <a:rPr lang="en-US" sz="1300" dirty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fini</a:t>
            </a:r>
            <a:r>
              <a:rPr lang="en-US" sz="1300" dirty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si</a:t>
            </a:r>
            <a:r>
              <a:rPr lang="en-US" sz="1300" dirty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attuano</a:t>
            </a:r>
            <a:r>
              <a:rPr lang="en-US" sz="1300" dirty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continui</a:t>
            </a:r>
            <a:r>
              <a:rPr lang="en-US" sz="1300" dirty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programmi</a:t>
            </a:r>
            <a:r>
              <a:rPr lang="en-US" sz="1300" dirty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di </a:t>
            </a:r>
            <a:r>
              <a:rPr lang="en-US" sz="1300" dirty="0" err="1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formazione</a:t>
            </a:r>
            <a:r>
              <a:rPr lang="en-US" sz="1300" dirty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. </a:t>
            </a:r>
            <a:r>
              <a:rPr lang="en-US" sz="1300" dirty="0" err="1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Questo</a:t>
            </a:r>
            <a:r>
              <a:rPr lang="en-US" sz="1300" dirty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modo di </a:t>
            </a:r>
            <a:r>
              <a:rPr lang="en-US" sz="1300" dirty="0" err="1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operare</a:t>
            </a:r>
            <a:r>
              <a:rPr lang="en-US" sz="1300" dirty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esprime</a:t>
            </a:r>
            <a:r>
              <a:rPr lang="en-US" sz="1300" dirty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</a:t>
            </a:r>
            <a:r>
              <a:rPr lang="en-US" sz="1300" dirty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valori</a:t>
            </a:r>
            <a:r>
              <a:rPr lang="en-US" sz="1300" dirty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fondamentali</a:t>
            </a:r>
            <a:r>
              <a:rPr lang="en-US" sz="1300" dirty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dell’azienda</a:t>
            </a:r>
            <a:r>
              <a:rPr lang="en-US" sz="1300" dirty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di </a:t>
            </a:r>
            <a:r>
              <a:rPr lang="en-US" sz="1300" dirty="0" err="1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tutelare</a:t>
            </a:r>
            <a:r>
              <a:rPr lang="en-US" sz="1300" dirty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le </a:t>
            </a:r>
            <a:r>
              <a:rPr lang="en-US" sz="1300" dirty="0" err="1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persone</a:t>
            </a:r>
            <a:r>
              <a:rPr lang="en-US" sz="1300" dirty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e </a:t>
            </a:r>
            <a:r>
              <a:rPr lang="en-US" sz="1300" dirty="0" err="1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l’ambiente</a:t>
            </a:r>
            <a:r>
              <a:rPr lang="en-US" sz="1300" dirty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in un </a:t>
            </a:r>
            <a:r>
              <a:rPr lang="en-US" sz="1300" dirty="0" err="1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più</a:t>
            </a:r>
            <a:r>
              <a:rPr lang="en-US" sz="1300" dirty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ampio</a:t>
            </a:r>
            <a:r>
              <a:rPr lang="en-US" sz="1300" dirty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quadro</a:t>
            </a:r>
            <a:r>
              <a:rPr lang="en-US" sz="1300" dirty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di </a:t>
            </a:r>
            <a:r>
              <a:rPr lang="en-US" sz="1300" dirty="0" err="1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responsabilità</a:t>
            </a:r>
            <a:r>
              <a:rPr lang="en-US" sz="1300" dirty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sociale</a:t>
            </a:r>
            <a:r>
              <a:rPr lang="en-US" sz="1300" dirty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E2431FA-59C0-4F27-E1B7-2688B9113678}"/>
              </a:ext>
            </a:extLst>
          </p:cNvPr>
          <p:cNvGrpSpPr/>
          <p:nvPr/>
        </p:nvGrpSpPr>
        <p:grpSpPr>
          <a:xfrm>
            <a:off x="1776018" y="3347024"/>
            <a:ext cx="2788234" cy="1292328"/>
            <a:chOff x="4506157" y="3242756"/>
            <a:chExt cx="3647243" cy="2179161"/>
          </a:xfrm>
        </p:grpSpPr>
        <p:sp>
          <p:nvSpPr>
            <p:cNvPr id="17" name="Rettangolo 17">
              <a:extLst>
                <a:ext uri="{FF2B5EF4-FFF2-40B4-BE49-F238E27FC236}">
                  <a16:creationId xmlns:a16="http://schemas.microsoft.com/office/drawing/2014/main" id="{C08F06E7-A831-4BE7-01D8-C47F80891EF7}"/>
                </a:ext>
              </a:extLst>
            </p:cNvPr>
            <p:cNvSpPr/>
            <p:nvPr/>
          </p:nvSpPr>
          <p:spPr bwMode="auto">
            <a:xfrm>
              <a:off x="4506157" y="3318956"/>
              <a:ext cx="3647243" cy="2102961"/>
            </a:xfrm>
            <a:prstGeom prst="rect">
              <a:avLst/>
            </a:prstGeom>
            <a:noFill/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080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 dirty="0">
                <a:solidFill>
                  <a:srgbClr val="009999"/>
                </a:solidFill>
                <a:latin typeface="+mj-lt"/>
              </a:endParaRPr>
            </a:p>
          </p:txBody>
        </p:sp>
        <p:sp>
          <p:nvSpPr>
            <p:cNvPr id="18" name="Rettangolo 41">
              <a:extLst>
                <a:ext uri="{FF2B5EF4-FFF2-40B4-BE49-F238E27FC236}">
                  <a16:creationId xmlns:a16="http://schemas.microsoft.com/office/drawing/2014/main" id="{2A9133F7-7589-A287-7619-E4F4F04F2F6F}"/>
                </a:ext>
              </a:extLst>
            </p:cNvPr>
            <p:cNvSpPr/>
            <p:nvPr/>
          </p:nvSpPr>
          <p:spPr bwMode="auto">
            <a:xfrm>
              <a:off x="4582357" y="3242756"/>
              <a:ext cx="3505200" cy="440533"/>
            </a:xfrm>
            <a:prstGeom prst="roundRect">
              <a:avLst/>
            </a:prstGeom>
            <a:solidFill>
              <a:srgbClr val="0070C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108000" tIns="46800" rIns="93600" bIns="4680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762000" fontAlgn="base">
                <a:buClr>
                  <a:srgbClr val="A50021"/>
                </a:buClr>
                <a:buSzPct val="130000"/>
              </a:pPr>
              <a:r>
                <a:rPr lang="it-IT" sz="1300" b="1" dirty="0">
                  <a:solidFill>
                    <a:schemeClr val="bg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ENVIRONMENT – L’AMBIENTE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4021448-7F47-1ADC-AAEB-82E5B50820E6}"/>
                </a:ext>
              </a:extLst>
            </p:cNvPr>
            <p:cNvSpPr txBox="1"/>
            <p:nvPr/>
          </p:nvSpPr>
          <p:spPr>
            <a:xfrm>
              <a:off x="4582355" y="3482926"/>
              <a:ext cx="3505200" cy="467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endParaRPr lang="en-IT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7C6922E2-389E-2541-CA20-2ED64A8BCE28}"/>
              </a:ext>
            </a:extLst>
          </p:cNvPr>
          <p:cNvSpPr txBox="1"/>
          <p:nvPr/>
        </p:nvSpPr>
        <p:spPr>
          <a:xfrm>
            <a:off x="1851949" y="3608277"/>
            <a:ext cx="2679646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3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Si occupa della protezione e della conservazione </a:t>
            </a:r>
          </a:p>
          <a:p>
            <a:pPr algn="ctr"/>
            <a:r>
              <a:rPr lang="it-IT" sz="13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dell'ambiente naturale al fine di minimizzare l'impatto </a:t>
            </a:r>
          </a:p>
          <a:p>
            <a:pPr algn="ctr"/>
            <a:r>
              <a:rPr lang="it-IT" sz="13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ambientale.</a:t>
            </a:r>
          </a:p>
        </p:txBody>
      </p:sp>
      <p:grpSp>
        <p:nvGrpSpPr>
          <p:cNvPr id="22" name="Group 15">
            <a:extLst>
              <a:ext uri="{FF2B5EF4-FFF2-40B4-BE49-F238E27FC236}">
                <a16:creationId xmlns:a16="http://schemas.microsoft.com/office/drawing/2014/main" id="{1F45FAC5-18BE-8EB1-6DAA-0C3567578646}"/>
              </a:ext>
            </a:extLst>
          </p:cNvPr>
          <p:cNvGrpSpPr/>
          <p:nvPr/>
        </p:nvGrpSpPr>
        <p:grpSpPr>
          <a:xfrm>
            <a:off x="7164368" y="3287144"/>
            <a:ext cx="2601803" cy="1015663"/>
            <a:chOff x="4506157" y="3039227"/>
            <a:chExt cx="3647243" cy="2382690"/>
          </a:xfrm>
        </p:grpSpPr>
        <p:sp>
          <p:nvSpPr>
            <p:cNvPr id="23" name="Rettangolo 17">
              <a:extLst>
                <a:ext uri="{FF2B5EF4-FFF2-40B4-BE49-F238E27FC236}">
                  <a16:creationId xmlns:a16="http://schemas.microsoft.com/office/drawing/2014/main" id="{B50BBD13-B08E-52A0-EB51-1A2DB445D5EC}"/>
                </a:ext>
              </a:extLst>
            </p:cNvPr>
            <p:cNvSpPr/>
            <p:nvPr/>
          </p:nvSpPr>
          <p:spPr bwMode="auto">
            <a:xfrm>
              <a:off x="4506157" y="3318956"/>
              <a:ext cx="3647243" cy="2102961"/>
            </a:xfrm>
            <a:prstGeom prst="rect">
              <a:avLst/>
            </a:prstGeom>
            <a:noFill/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080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 dirty="0">
                <a:solidFill>
                  <a:srgbClr val="009999"/>
                </a:solidFill>
                <a:latin typeface="+mj-lt"/>
              </a:endParaRPr>
            </a:p>
          </p:txBody>
        </p:sp>
        <p:sp>
          <p:nvSpPr>
            <p:cNvPr id="24" name="Rettangolo 41">
              <a:extLst>
                <a:ext uri="{FF2B5EF4-FFF2-40B4-BE49-F238E27FC236}">
                  <a16:creationId xmlns:a16="http://schemas.microsoft.com/office/drawing/2014/main" id="{8309C3BE-5350-3B83-C0DA-8F045E797D23}"/>
                </a:ext>
              </a:extLst>
            </p:cNvPr>
            <p:cNvSpPr/>
            <p:nvPr/>
          </p:nvSpPr>
          <p:spPr bwMode="auto">
            <a:xfrm>
              <a:off x="4582357" y="3039227"/>
              <a:ext cx="3505200" cy="720698"/>
            </a:xfrm>
            <a:prstGeom prst="roundRect">
              <a:avLst/>
            </a:prstGeom>
            <a:solidFill>
              <a:srgbClr val="0070C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108000" tIns="46800" rIns="93600" bIns="4680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762000" fontAlgn="base">
                <a:buClr>
                  <a:srgbClr val="A50021"/>
                </a:buClr>
                <a:buSzPct val="130000"/>
              </a:pPr>
              <a:r>
                <a:rPr lang="it-IT" sz="1300" b="1" dirty="0">
                  <a:solidFill>
                    <a:schemeClr val="bg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SAFETY – LA SICUREZZA</a:t>
              </a:r>
            </a:p>
          </p:txBody>
        </p:sp>
        <p:sp>
          <p:nvSpPr>
            <p:cNvPr id="25" name="TextBox 18">
              <a:extLst>
                <a:ext uri="{FF2B5EF4-FFF2-40B4-BE49-F238E27FC236}">
                  <a16:creationId xmlns:a16="http://schemas.microsoft.com/office/drawing/2014/main" id="{66EE8335-CCAC-97A9-47E8-41B7EA8F2893}"/>
                </a:ext>
              </a:extLst>
            </p:cNvPr>
            <p:cNvSpPr txBox="1"/>
            <p:nvPr/>
          </p:nvSpPr>
          <p:spPr>
            <a:xfrm>
              <a:off x="4582355" y="3482925"/>
              <a:ext cx="3505200" cy="649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endParaRPr lang="en-IT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B70B4A14-9B15-DAFA-5750-5FD5300CD16E}"/>
              </a:ext>
            </a:extLst>
          </p:cNvPr>
          <p:cNvSpPr txBox="1"/>
          <p:nvPr/>
        </p:nvSpPr>
        <p:spPr>
          <a:xfrm>
            <a:off x="7096916" y="3682671"/>
            <a:ext cx="2679646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3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Pone l'accento sulla prevenzione degli incidenti e sul controllo dei rischi.</a:t>
            </a:r>
          </a:p>
        </p:txBody>
      </p:sp>
      <p:grpSp>
        <p:nvGrpSpPr>
          <p:cNvPr id="27" name="Group 15">
            <a:extLst>
              <a:ext uri="{FF2B5EF4-FFF2-40B4-BE49-F238E27FC236}">
                <a16:creationId xmlns:a16="http://schemas.microsoft.com/office/drawing/2014/main" id="{F2F8C0FD-AE65-A312-BD3E-73E90875F7EC}"/>
              </a:ext>
            </a:extLst>
          </p:cNvPr>
          <p:cNvGrpSpPr/>
          <p:nvPr/>
        </p:nvGrpSpPr>
        <p:grpSpPr>
          <a:xfrm>
            <a:off x="6875403" y="1125967"/>
            <a:ext cx="2788234" cy="1383532"/>
            <a:chOff x="4506157" y="3242756"/>
            <a:chExt cx="3647243" cy="2578604"/>
          </a:xfrm>
        </p:grpSpPr>
        <p:sp>
          <p:nvSpPr>
            <p:cNvPr id="28" name="Rettangolo 17">
              <a:extLst>
                <a:ext uri="{FF2B5EF4-FFF2-40B4-BE49-F238E27FC236}">
                  <a16:creationId xmlns:a16="http://schemas.microsoft.com/office/drawing/2014/main" id="{D9991EC4-E178-C487-424C-247A3729A00B}"/>
                </a:ext>
              </a:extLst>
            </p:cNvPr>
            <p:cNvSpPr/>
            <p:nvPr/>
          </p:nvSpPr>
          <p:spPr bwMode="auto">
            <a:xfrm>
              <a:off x="4506157" y="3318956"/>
              <a:ext cx="3647243" cy="2102961"/>
            </a:xfrm>
            <a:prstGeom prst="rect">
              <a:avLst/>
            </a:prstGeom>
            <a:noFill/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080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 dirty="0">
                <a:solidFill>
                  <a:srgbClr val="009999"/>
                </a:solidFill>
                <a:latin typeface="+mj-lt"/>
              </a:endParaRPr>
            </a:p>
          </p:txBody>
        </p:sp>
        <p:sp>
          <p:nvSpPr>
            <p:cNvPr id="29" name="Rettangolo 41">
              <a:extLst>
                <a:ext uri="{FF2B5EF4-FFF2-40B4-BE49-F238E27FC236}">
                  <a16:creationId xmlns:a16="http://schemas.microsoft.com/office/drawing/2014/main" id="{6D583769-E831-A502-F40C-A8F45E0DB59F}"/>
                </a:ext>
              </a:extLst>
            </p:cNvPr>
            <p:cNvSpPr/>
            <p:nvPr/>
          </p:nvSpPr>
          <p:spPr bwMode="auto">
            <a:xfrm>
              <a:off x="4582357" y="3242756"/>
              <a:ext cx="3505200" cy="440533"/>
            </a:xfrm>
            <a:prstGeom prst="roundRect">
              <a:avLst/>
            </a:prstGeom>
            <a:solidFill>
              <a:srgbClr val="0070C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108000" tIns="46800" rIns="93600" bIns="4680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762000" fontAlgn="base">
                <a:buClr>
                  <a:srgbClr val="A50021"/>
                </a:buClr>
                <a:buSzPct val="130000"/>
              </a:pPr>
              <a:r>
                <a:rPr lang="it-IT" sz="1300" b="1" dirty="0">
                  <a:solidFill>
                    <a:schemeClr val="bg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HEALTH – LA SALUTE</a:t>
              </a:r>
            </a:p>
          </p:txBody>
        </p:sp>
        <p:sp>
          <p:nvSpPr>
            <p:cNvPr id="30" name="TextBox 18">
              <a:extLst>
                <a:ext uri="{FF2B5EF4-FFF2-40B4-BE49-F238E27FC236}">
                  <a16:creationId xmlns:a16="http://schemas.microsoft.com/office/drawing/2014/main" id="{7986888B-5563-2D31-82C7-ED3193F6711D}"/>
                </a:ext>
              </a:extLst>
            </p:cNvPr>
            <p:cNvSpPr txBox="1"/>
            <p:nvPr/>
          </p:nvSpPr>
          <p:spPr>
            <a:xfrm>
              <a:off x="4577179" y="3813659"/>
              <a:ext cx="3505200" cy="20077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300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si concentra sulla promozione e la salvaguardia del benessere fisico, mentale e sociale sul luogo di lavoro.</a:t>
              </a:r>
            </a:p>
            <a:p>
              <a:pPr algn="just"/>
              <a:endParaRPr lang="en-IT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" name="object 17">
            <a:extLst>
              <a:ext uri="{FF2B5EF4-FFF2-40B4-BE49-F238E27FC236}">
                <a16:creationId xmlns:a16="http://schemas.microsoft.com/office/drawing/2014/main" id="{1883644A-8D44-80C0-AA53-51C8F5B8FF30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33496"/>
            <a:ext cx="570013" cy="505802"/>
          </a:xfrm>
          <a:prstGeom prst="rect">
            <a:avLst/>
          </a:prstGeom>
        </p:spPr>
      </p:pic>
      <p:grpSp>
        <p:nvGrpSpPr>
          <p:cNvPr id="3" name="object 11">
            <a:extLst>
              <a:ext uri="{FF2B5EF4-FFF2-40B4-BE49-F238E27FC236}">
                <a16:creationId xmlns:a16="http://schemas.microsoft.com/office/drawing/2014/main" id="{4250C043-A144-E705-1FDE-4D9168354A66}"/>
              </a:ext>
            </a:extLst>
          </p:cNvPr>
          <p:cNvGrpSpPr/>
          <p:nvPr/>
        </p:nvGrpSpPr>
        <p:grpSpPr>
          <a:xfrm>
            <a:off x="153885" y="6390581"/>
            <a:ext cx="2877185" cy="467995"/>
            <a:chOff x="153885" y="6390581"/>
            <a:chExt cx="2877185" cy="467995"/>
          </a:xfrm>
        </p:grpSpPr>
        <p:pic>
          <p:nvPicPr>
            <p:cNvPr id="6" name="object 12">
              <a:extLst>
                <a:ext uri="{FF2B5EF4-FFF2-40B4-BE49-F238E27FC236}">
                  <a16:creationId xmlns:a16="http://schemas.microsoft.com/office/drawing/2014/main" id="{7F9C43A6-E736-5AB8-D441-C1433D17E50F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6866" y="6391982"/>
              <a:ext cx="2343658" cy="410348"/>
            </a:xfrm>
            <a:prstGeom prst="rect">
              <a:avLst/>
            </a:prstGeom>
          </p:spPr>
        </p:pic>
        <p:pic>
          <p:nvPicPr>
            <p:cNvPr id="8" name="object 13">
              <a:extLst>
                <a:ext uri="{FF2B5EF4-FFF2-40B4-BE49-F238E27FC236}">
                  <a16:creationId xmlns:a16="http://schemas.microsoft.com/office/drawing/2014/main" id="{BECF10F7-6B02-AEE3-F133-96F49D953E86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3885" y="6390581"/>
              <a:ext cx="2543175" cy="467416"/>
            </a:xfrm>
            <a:prstGeom prst="rect">
              <a:avLst/>
            </a:prstGeom>
          </p:spPr>
        </p:pic>
        <p:pic>
          <p:nvPicPr>
            <p:cNvPr id="9" name="object 14">
              <a:extLst>
                <a:ext uri="{FF2B5EF4-FFF2-40B4-BE49-F238E27FC236}">
                  <a16:creationId xmlns:a16="http://schemas.microsoft.com/office/drawing/2014/main" id="{D8531417-37EE-27C1-0416-E1A7E31D4FFF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1091" y="6408901"/>
              <a:ext cx="2486025" cy="409573"/>
            </a:xfrm>
            <a:prstGeom prst="rect">
              <a:avLst/>
            </a:prstGeom>
          </p:spPr>
        </p:pic>
      </p:grpSp>
      <p:sp>
        <p:nvSpPr>
          <p:cNvPr id="10" name="Titolo 1">
            <a:extLst>
              <a:ext uri="{FF2B5EF4-FFF2-40B4-BE49-F238E27FC236}">
                <a16:creationId xmlns:a16="http://schemas.microsoft.com/office/drawing/2014/main" id="{C93F3BB5-591D-4F28-81C5-A9F410C4D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"/>
            <a:ext cx="6028385" cy="276999"/>
          </a:xfrm>
        </p:spPr>
        <p:txBody>
          <a:bodyPr/>
          <a:lstStyle/>
          <a:p>
            <a:r>
              <a:rPr lang="it-IT" dirty="0"/>
              <a:t>HSE – HEALTH, SAFETY AND ENVIRONMENT</a:t>
            </a:r>
          </a:p>
        </p:txBody>
      </p:sp>
    </p:spTree>
    <p:extLst>
      <p:ext uri="{BB962C8B-B14F-4D97-AF65-F5344CB8AC3E}">
        <p14:creationId xmlns:p14="http://schemas.microsoft.com/office/powerpoint/2010/main" val="23177132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6552CE-FD12-A9E7-4065-BC91362225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1D12FB3E-4AFC-C5ED-B45E-0CD5CF5BC785}"/>
              </a:ext>
            </a:extLst>
          </p:cNvPr>
          <p:cNvSpPr txBox="1"/>
          <p:nvPr/>
        </p:nvSpPr>
        <p:spPr>
          <a:xfrm>
            <a:off x="5257800" y="6642546"/>
            <a:ext cx="1676400" cy="215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>
                <a:latin typeface="+mj-lt"/>
              </a:rPr>
              <a:t>Strictly reserved and confidential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759C26C-874C-E68F-A681-C2DCC3BE290E}"/>
              </a:ext>
            </a:extLst>
          </p:cNvPr>
          <p:cNvGrpSpPr/>
          <p:nvPr/>
        </p:nvGrpSpPr>
        <p:grpSpPr>
          <a:xfrm>
            <a:off x="2997951" y="1905291"/>
            <a:ext cx="7391671" cy="3193507"/>
            <a:chOff x="285474" y="1911893"/>
            <a:chExt cx="8522837" cy="3193507"/>
          </a:xfrm>
        </p:grpSpPr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5B7C331F-3EEF-CDCA-766C-B2A81EEEA4AA}"/>
                </a:ext>
              </a:extLst>
            </p:cNvPr>
            <p:cNvSpPr txBox="1"/>
            <p:nvPr/>
          </p:nvSpPr>
          <p:spPr>
            <a:xfrm>
              <a:off x="1371600" y="2376100"/>
              <a:ext cx="1143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solidFill>
                    <a:srgbClr val="FFFFFF"/>
                  </a:solidFill>
                </a:rPr>
                <a:t>1992</a:t>
              </a:r>
            </a:p>
          </p:txBody>
        </p: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874E315B-E092-9673-B328-AD1B34798C41}"/>
                </a:ext>
              </a:extLst>
            </p:cNvPr>
            <p:cNvSpPr txBox="1"/>
            <p:nvPr/>
          </p:nvSpPr>
          <p:spPr>
            <a:xfrm>
              <a:off x="4457700" y="2376100"/>
              <a:ext cx="5410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solidFill>
                    <a:srgbClr val="FFFFFF"/>
                  </a:solidFill>
                </a:rPr>
                <a:t>1995</a:t>
              </a:r>
            </a:p>
          </p:txBody>
        </p:sp>
        <p:sp>
          <p:nvSpPr>
            <p:cNvPr id="28" name="Rettangolo 27">
              <a:extLst>
                <a:ext uri="{FF2B5EF4-FFF2-40B4-BE49-F238E27FC236}">
                  <a16:creationId xmlns:a16="http://schemas.microsoft.com/office/drawing/2014/main" id="{4389C462-3E1F-A112-162B-341CEB5D83DA}"/>
                </a:ext>
              </a:extLst>
            </p:cNvPr>
            <p:cNvSpPr/>
            <p:nvPr/>
          </p:nvSpPr>
          <p:spPr bwMode="auto">
            <a:xfrm>
              <a:off x="285474" y="2178560"/>
              <a:ext cx="1598584" cy="2926840"/>
            </a:xfrm>
            <a:prstGeom prst="rect">
              <a:avLst/>
            </a:prstGeom>
            <a:solidFill>
              <a:srgbClr val="0070C0"/>
            </a:solidFill>
            <a:ln w="9525" algn="ctr">
              <a:noFill/>
              <a:prstDash val="sysDash"/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lIns="72000" tIns="72000" rIns="36000" bIns="72000" anchor="ctr">
              <a:noAutofit/>
            </a:bodyPr>
            <a:lstStyle/>
            <a:p>
              <a:pPr algn="ctr" defTabSz="762000">
                <a:lnSpc>
                  <a:spcPct val="90000"/>
                </a:lnSpc>
                <a:spcBef>
                  <a:spcPct val="50000"/>
                </a:spcBef>
                <a:buClr>
                  <a:srgbClr val="A50021"/>
                </a:buClr>
                <a:buSzPct val="130000"/>
              </a:pPr>
              <a:r>
                <a:rPr lang="en-US" sz="1200" dirty="0" err="1">
                  <a:solidFill>
                    <a:schemeClr val="bg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Costituzione</a:t>
              </a:r>
              <a:r>
                <a:rPr lang="en-US" sz="1200" dirty="0">
                  <a:solidFill>
                    <a:schemeClr val="bg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di </a:t>
              </a:r>
              <a:r>
                <a:rPr lang="en-US" sz="1200" dirty="0" err="1">
                  <a:solidFill>
                    <a:schemeClr val="bg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TerniEnergia</a:t>
              </a:r>
              <a:r>
                <a:rPr lang="en-US" sz="1200" dirty="0">
                  <a:solidFill>
                    <a:schemeClr val="bg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Progetti</a:t>
              </a:r>
              <a:r>
                <a:rPr lang="en-US" sz="1200" dirty="0">
                  <a:solidFill>
                    <a:schemeClr val="bg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S.r.l</a:t>
              </a:r>
              <a:r>
                <a:rPr lang="en-US" sz="1200" dirty="0">
                  <a:solidFill>
                    <a:schemeClr val="bg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. da </a:t>
              </a:r>
              <a:r>
                <a:rPr lang="en-US" sz="1200" dirty="0" err="1">
                  <a:solidFill>
                    <a:schemeClr val="bg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parte</a:t>
              </a:r>
              <a:r>
                <a:rPr lang="en-US" sz="1200" dirty="0">
                  <a:solidFill>
                    <a:schemeClr val="bg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della </a:t>
              </a:r>
              <a:r>
                <a:rPr lang="en-US" sz="1200" dirty="0" err="1">
                  <a:solidFill>
                    <a:schemeClr val="bg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TerniEnergia</a:t>
              </a:r>
              <a:r>
                <a:rPr lang="en-US" sz="1200" dirty="0">
                  <a:solidFill>
                    <a:schemeClr val="bg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S.p.A. (</a:t>
              </a:r>
              <a:r>
                <a:rPr lang="en-US" sz="1200" dirty="0" err="1">
                  <a:solidFill>
                    <a:schemeClr val="bg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successivamente</a:t>
              </a:r>
              <a:r>
                <a:rPr lang="en-US" sz="1200" dirty="0">
                  <a:solidFill>
                    <a:schemeClr val="bg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AlgoWatt</a:t>
              </a:r>
              <a:r>
                <a:rPr lang="en-US" sz="1200" dirty="0">
                  <a:solidFill>
                    <a:schemeClr val="bg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S.p.A.) </a:t>
              </a:r>
              <a:r>
                <a:rPr lang="en-US" sz="1200" dirty="0" err="1">
                  <a:solidFill>
                    <a:schemeClr val="bg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mediante</a:t>
              </a:r>
              <a:r>
                <a:rPr lang="en-US" sz="1200" dirty="0">
                  <a:solidFill>
                    <a:schemeClr val="bg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conferimento</a:t>
              </a:r>
              <a:r>
                <a:rPr lang="en-US" sz="1200" dirty="0">
                  <a:solidFill>
                    <a:schemeClr val="bg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del </a:t>
              </a:r>
              <a:r>
                <a:rPr lang="en-US" sz="1200" dirty="0" err="1">
                  <a:solidFill>
                    <a:schemeClr val="bg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ramo</a:t>
              </a:r>
              <a:r>
                <a:rPr lang="en-US" sz="1200" dirty="0">
                  <a:solidFill>
                    <a:schemeClr val="bg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d’azienda</a:t>
              </a:r>
              <a:r>
                <a:rPr lang="en-US" sz="1200" dirty="0">
                  <a:solidFill>
                    <a:schemeClr val="bg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fotovoltaico</a:t>
              </a:r>
              <a:r>
                <a:rPr lang="en-US" sz="1200" dirty="0">
                  <a:solidFill>
                    <a:schemeClr val="bg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. </a:t>
              </a:r>
            </a:p>
          </p:txBody>
        </p:sp>
        <p:cxnSp>
          <p:nvCxnSpPr>
            <p:cNvPr id="29" name="Connettore 1 51">
              <a:extLst>
                <a:ext uri="{FF2B5EF4-FFF2-40B4-BE49-F238E27FC236}">
                  <a16:creationId xmlns:a16="http://schemas.microsoft.com/office/drawing/2014/main" id="{57E9EFFB-1FA0-CE26-C369-36C277BD434D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1109873" y="1945671"/>
              <a:ext cx="2" cy="243221"/>
            </a:xfrm>
            <a:prstGeom prst="line">
              <a:avLst/>
            </a:prstGeom>
            <a:noFill/>
            <a:ln w="9525" cap="flat" cmpd="sng" algn="ctr">
              <a:solidFill>
                <a:srgbClr val="0070C0"/>
              </a:solidFill>
              <a:prstDash val="sysDash"/>
              <a:round/>
              <a:headEnd type="oval" w="med" len="med"/>
              <a:tailEnd type="none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3" name="Rettangolo 27">
              <a:extLst>
                <a:ext uri="{FF2B5EF4-FFF2-40B4-BE49-F238E27FC236}">
                  <a16:creationId xmlns:a16="http://schemas.microsoft.com/office/drawing/2014/main" id="{29B09489-D466-6858-5C6C-885D912FB9D3}"/>
                </a:ext>
              </a:extLst>
            </p:cNvPr>
            <p:cNvSpPr/>
            <p:nvPr/>
          </p:nvSpPr>
          <p:spPr bwMode="auto">
            <a:xfrm>
              <a:off x="2034425" y="2178560"/>
              <a:ext cx="1598584" cy="2926840"/>
            </a:xfrm>
            <a:prstGeom prst="rect">
              <a:avLst/>
            </a:prstGeom>
            <a:solidFill>
              <a:srgbClr val="0070C0"/>
            </a:solidFill>
            <a:ln w="9525" algn="ctr">
              <a:noFill/>
              <a:prstDash val="sysDash"/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lIns="72000" tIns="72000" rIns="36000" bIns="72000" anchor="ctr">
              <a:noAutofit/>
            </a:bodyPr>
            <a:lstStyle/>
            <a:p>
              <a:pPr algn="ctr" defTabSz="762000">
                <a:lnSpc>
                  <a:spcPct val="90000"/>
                </a:lnSpc>
                <a:spcBef>
                  <a:spcPct val="50000"/>
                </a:spcBef>
                <a:buClr>
                  <a:srgbClr val="A50021"/>
                </a:buClr>
                <a:buSzPct val="130000"/>
              </a:pPr>
              <a:r>
                <a:rPr lang="en-US" sz="1200" dirty="0" err="1">
                  <a:solidFill>
                    <a:schemeClr val="bg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Sviluppo</a:t>
              </a:r>
              <a:r>
                <a:rPr lang="en-US" sz="1200" dirty="0">
                  <a:solidFill>
                    <a:schemeClr val="bg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e </a:t>
              </a:r>
              <a:r>
                <a:rPr lang="en-US" sz="1200" dirty="0" err="1">
                  <a:solidFill>
                    <a:schemeClr val="bg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consolidamento</a:t>
              </a:r>
              <a:r>
                <a:rPr lang="en-US" sz="1200" dirty="0">
                  <a:solidFill>
                    <a:schemeClr val="bg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delle </a:t>
              </a:r>
              <a:r>
                <a:rPr lang="en-US" sz="1200" dirty="0" err="1">
                  <a:solidFill>
                    <a:schemeClr val="bg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attività</a:t>
              </a:r>
              <a:r>
                <a:rPr lang="en-US" sz="1200" dirty="0">
                  <a:solidFill>
                    <a:schemeClr val="bg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EPC </a:t>
              </a:r>
              <a:r>
                <a:rPr lang="en-US" sz="1200" dirty="0" err="1">
                  <a:solidFill>
                    <a:schemeClr val="bg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nel</a:t>
              </a:r>
              <a:r>
                <a:rPr lang="en-US" sz="1200" dirty="0">
                  <a:solidFill>
                    <a:schemeClr val="bg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mercato</a:t>
              </a:r>
              <a:r>
                <a:rPr lang="en-US" sz="1200" dirty="0">
                  <a:solidFill>
                    <a:schemeClr val="bg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italiano</a:t>
              </a:r>
              <a:r>
                <a:rPr lang="en-US" sz="1200" dirty="0">
                  <a:solidFill>
                    <a:schemeClr val="bg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utility scale. </a:t>
              </a:r>
              <a:r>
                <a:rPr lang="en-US" sz="1200" dirty="0" err="1">
                  <a:solidFill>
                    <a:schemeClr val="bg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Gestione</a:t>
              </a:r>
              <a:r>
                <a:rPr lang="en-US" sz="1200" dirty="0">
                  <a:solidFill>
                    <a:schemeClr val="bg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delle </a:t>
              </a:r>
              <a:r>
                <a:rPr lang="en-US" sz="1200" dirty="0" err="1">
                  <a:solidFill>
                    <a:schemeClr val="bg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attività</a:t>
              </a:r>
              <a:r>
                <a:rPr lang="en-US" sz="1200" dirty="0">
                  <a:solidFill>
                    <a:schemeClr val="bg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di Operation &amp; Maintenance </a:t>
              </a:r>
              <a:r>
                <a:rPr lang="en-US" sz="1200" dirty="0" err="1">
                  <a:solidFill>
                    <a:schemeClr val="bg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tramite</a:t>
              </a:r>
              <a:r>
                <a:rPr lang="en-US" sz="1200" dirty="0">
                  <a:solidFill>
                    <a:schemeClr val="bg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contratto</a:t>
              </a:r>
              <a:r>
                <a:rPr lang="en-US" sz="1200" dirty="0">
                  <a:solidFill>
                    <a:schemeClr val="bg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di </a:t>
              </a:r>
              <a:r>
                <a:rPr lang="en-US" sz="1200" dirty="0" err="1">
                  <a:solidFill>
                    <a:schemeClr val="bg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affitto</a:t>
              </a:r>
              <a:r>
                <a:rPr lang="en-US" sz="1200" dirty="0">
                  <a:solidFill>
                    <a:schemeClr val="bg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di </a:t>
              </a:r>
              <a:r>
                <a:rPr lang="en-US" sz="1200" dirty="0" err="1">
                  <a:solidFill>
                    <a:schemeClr val="bg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ramo</a:t>
              </a:r>
              <a:r>
                <a:rPr lang="en-US" sz="1200" dirty="0">
                  <a:solidFill>
                    <a:schemeClr val="bg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d’azienda</a:t>
              </a:r>
              <a:r>
                <a:rPr lang="en-US" sz="1200" dirty="0">
                  <a:solidFill>
                    <a:schemeClr val="bg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dalla</a:t>
              </a:r>
              <a:r>
                <a:rPr lang="en-US" sz="1200" dirty="0">
                  <a:solidFill>
                    <a:schemeClr val="bg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controllante</a:t>
              </a:r>
              <a:r>
                <a:rPr lang="en-US" sz="1200" dirty="0">
                  <a:solidFill>
                    <a:schemeClr val="bg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, con </a:t>
              </a:r>
              <a:r>
                <a:rPr lang="en-US" sz="1200" dirty="0" err="1">
                  <a:solidFill>
                    <a:schemeClr val="bg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progressivo</a:t>
              </a:r>
              <a:r>
                <a:rPr lang="en-US" sz="1200" dirty="0">
                  <a:solidFill>
                    <a:schemeClr val="bg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rafforzamento</a:t>
              </a:r>
              <a:r>
                <a:rPr lang="en-US" sz="1200" dirty="0">
                  <a:solidFill>
                    <a:schemeClr val="bg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del track record </a:t>
              </a:r>
              <a:r>
                <a:rPr lang="en-US" sz="1200" dirty="0" err="1">
                  <a:solidFill>
                    <a:schemeClr val="bg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industriale</a:t>
              </a:r>
              <a:r>
                <a:rPr lang="en-US" sz="1200" dirty="0">
                  <a:solidFill>
                    <a:schemeClr val="bg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.</a:t>
              </a:r>
              <a:endParaRPr lang="en-US" sz="750" dirty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endParaRPr>
            </a:p>
          </p:txBody>
        </p:sp>
        <p:cxnSp>
          <p:nvCxnSpPr>
            <p:cNvPr id="4" name="Connettore 1 51">
              <a:extLst>
                <a:ext uri="{FF2B5EF4-FFF2-40B4-BE49-F238E27FC236}">
                  <a16:creationId xmlns:a16="http://schemas.microsoft.com/office/drawing/2014/main" id="{2FC133BB-0E99-1856-DB70-C673926799C0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858824" y="1945671"/>
              <a:ext cx="2" cy="243221"/>
            </a:xfrm>
            <a:prstGeom prst="line">
              <a:avLst/>
            </a:prstGeom>
            <a:noFill/>
            <a:ln w="9525" cap="flat" cmpd="sng" algn="ctr">
              <a:solidFill>
                <a:srgbClr val="0070C0"/>
              </a:solidFill>
              <a:prstDash val="sysDash"/>
              <a:round/>
              <a:headEnd type="oval" w="med" len="med"/>
              <a:tailEnd type="none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23" name="Rettangolo 27">
              <a:extLst>
                <a:ext uri="{FF2B5EF4-FFF2-40B4-BE49-F238E27FC236}">
                  <a16:creationId xmlns:a16="http://schemas.microsoft.com/office/drawing/2014/main" id="{B3B9E704-0691-9013-39EB-749D96A5E093}"/>
                </a:ext>
              </a:extLst>
            </p:cNvPr>
            <p:cNvSpPr/>
            <p:nvPr/>
          </p:nvSpPr>
          <p:spPr bwMode="auto">
            <a:xfrm>
              <a:off x="3771930" y="2178560"/>
              <a:ext cx="1598584" cy="2926840"/>
            </a:xfrm>
            <a:prstGeom prst="rect">
              <a:avLst/>
            </a:prstGeom>
            <a:solidFill>
              <a:srgbClr val="0070C0"/>
            </a:solidFill>
            <a:ln w="9525" algn="ctr">
              <a:noFill/>
              <a:prstDash val="sysDash"/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lIns="72000" tIns="72000" rIns="36000" bIns="72000" anchor="ctr">
              <a:noAutofit/>
            </a:bodyPr>
            <a:lstStyle/>
            <a:p>
              <a:pPr algn="ctr" defTabSz="762000">
                <a:lnSpc>
                  <a:spcPct val="90000"/>
                </a:lnSpc>
                <a:spcBef>
                  <a:spcPct val="50000"/>
                </a:spcBef>
                <a:buClr>
                  <a:srgbClr val="A50021"/>
                </a:buClr>
                <a:buSzPct val="130000"/>
              </a:pPr>
              <a:r>
                <a:rPr lang="en-US" sz="1200" dirty="0" err="1">
                  <a:solidFill>
                    <a:schemeClr val="bg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Liquidazione</a:t>
              </a:r>
              <a:r>
                <a:rPr lang="en-US" sz="1200" dirty="0">
                  <a:solidFill>
                    <a:schemeClr val="bg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giudiziale</a:t>
              </a:r>
              <a:r>
                <a:rPr lang="en-US" sz="1200" dirty="0">
                  <a:solidFill>
                    <a:schemeClr val="bg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della </a:t>
              </a:r>
              <a:r>
                <a:rPr lang="en-US" sz="1200" dirty="0" err="1">
                  <a:solidFill>
                    <a:schemeClr val="bg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controllante</a:t>
              </a:r>
              <a:r>
                <a:rPr lang="en-US" sz="1200" dirty="0">
                  <a:solidFill>
                    <a:schemeClr val="bg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AlgoWatt</a:t>
              </a:r>
              <a:r>
                <a:rPr lang="en-US" sz="1200" dirty="0">
                  <a:solidFill>
                    <a:schemeClr val="bg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S.p.A</a:t>
              </a:r>
              <a:r>
                <a:rPr lang="en-US" sz="12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en-US" sz="7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4" name="Connettore 1 51">
              <a:extLst>
                <a:ext uri="{FF2B5EF4-FFF2-40B4-BE49-F238E27FC236}">
                  <a16:creationId xmlns:a16="http://schemas.microsoft.com/office/drawing/2014/main" id="{ED6EE809-EA0E-677E-504B-E6267C4E9CC4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4596328" y="1911893"/>
              <a:ext cx="6950" cy="276999"/>
            </a:xfrm>
            <a:prstGeom prst="line">
              <a:avLst/>
            </a:prstGeom>
            <a:noFill/>
            <a:ln w="9525" cap="flat" cmpd="sng" algn="ctr">
              <a:solidFill>
                <a:srgbClr val="0070C0"/>
              </a:solidFill>
              <a:prstDash val="sysDash"/>
              <a:round/>
              <a:headEnd type="oval" w="med" len="med"/>
              <a:tailEnd type="none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27" name="Rettangolo 27">
              <a:extLst>
                <a:ext uri="{FF2B5EF4-FFF2-40B4-BE49-F238E27FC236}">
                  <a16:creationId xmlns:a16="http://schemas.microsoft.com/office/drawing/2014/main" id="{D1DFA1E6-17E0-4F48-46F1-C9435AAF2189}"/>
                </a:ext>
              </a:extLst>
            </p:cNvPr>
            <p:cNvSpPr/>
            <p:nvPr/>
          </p:nvSpPr>
          <p:spPr bwMode="auto">
            <a:xfrm>
              <a:off x="5516385" y="2178560"/>
              <a:ext cx="1598584" cy="2926840"/>
            </a:xfrm>
            <a:prstGeom prst="rect">
              <a:avLst/>
            </a:prstGeom>
            <a:solidFill>
              <a:srgbClr val="0070C0"/>
            </a:solidFill>
            <a:ln w="9525" algn="ctr">
              <a:noFill/>
              <a:prstDash val="sysDash"/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lIns="72000" tIns="72000" rIns="36000" bIns="72000" anchor="ctr">
              <a:noAutofit/>
            </a:bodyPr>
            <a:lstStyle/>
            <a:p>
              <a:pPr algn="ctr" defTabSz="762000">
                <a:lnSpc>
                  <a:spcPct val="90000"/>
                </a:lnSpc>
                <a:spcBef>
                  <a:spcPct val="50000"/>
                </a:spcBef>
                <a:buClr>
                  <a:srgbClr val="A50021"/>
                </a:buClr>
                <a:buSzPct val="130000"/>
              </a:pPr>
              <a:r>
                <a:rPr lang="en-US" sz="1200" b="1" dirty="0" err="1">
                  <a:solidFill>
                    <a:schemeClr val="bg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Acquisizione</a:t>
              </a:r>
              <a:r>
                <a:rPr lang="en-US" sz="1200" b="1" dirty="0">
                  <a:solidFill>
                    <a:schemeClr val="bg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della </a:t>
              </a:r>
              <a:r>
                <a:rPr lang="en-US" sz="1200" dirty="0">
                  <a:solidFill>
                    <a:schemeClr val="bg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Società da </a:t>
              </a:r>
              <a:r>
                <a:rPr lang="en-US" sz="1200" dirty="0" err="1">
                  <a:solidFill>
                    <a:schemeClr val="bg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parte</a:t>
              </a:r>
              <a:r>
                <a:rPr lang="en-US" sz="1200" dirty="0">
                  <a:solidFill>
                    <a:schemeClr val="bg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di Terni Grandi Impianti </a:t>
              </a:r>
              <a:r>
                <a:rPr lang="en-US" sz="1200" dirty="0" err="1">
                  <a:solidFill>
                    <a:schemeClr val="bg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S.r.l</a:t>
              </a:r>
              <a:r>
                <a:rPr lang="en-US" sz="1200" dirty="0">
                  <a:solidFill>
                    <a:schemeClr val="bg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. e </a:t>
              </a:r>
              <a:r>
                <a:rPr lang="en-US" sz="1200" dirty="0" err="1">
                  <a:solidFill>
                    <a:schemeClr val="bg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contestuale</a:t>
              </a:r>
              <a:r>
                <a:rPr lang="en-US" sz="1200" dirty="0">
                  <a:solidFill>
                    <a:schemeClr val="bg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conferimento</a:t>
              </a:r>
              <a:r>
                <a:rPr lang="en-US" sz="1200" dirty="0">
                  <a:solidFill>
                    <a:schemeClr val="bg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del </a:t>
              </a:r>
              <a:r>
                <a:rPr lang="en-US" sz="1200" dirty="0" err="1">
                  <a:solidFill>
                    <a:schemeClr val="bg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ramo</a:t>
              </a:r>
              <a:r>
                <a:rPr lang="en-US" sz="1200" dirty="0">
                  <a:solidFill>
                    <a:schemeClr val="bg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O&amp;M in TEP e </a:t>
              </a:r>
              <a:r>
                <a:rPr lang="en-US" sz="1200" dirty="0" err="1">
                  <a:solidFill>
                    <a:schemeClr val="bg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operazioni</a:t>
              </a:r>
              <a:r>
                <a:rPr lang="en-US" sz="1200" dirty="0">
                  <a:solidFill>
                    <a:schemeClr val="bg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di </a:t>
              </a:r>
              <a:r>
                <a:rPr lang="en-US" sz="1200" dirty="0" err="1">
                  <a:solidFill>
                    <a:schemeClr val="bg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ricostituzione</a:t>
              </a:r>
              <a:r>
                <a:rPr lang="en-US" sz="1200" dirty="0">
                  <a:solidFill>
                    <a:schemeClr val="bg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del </a:t>
              </a:r>
              <a:r>
                <a:rPr lang="en-US" sz="1200" dirty="0" err="1">
                  <a:solidFill>
                    <a:schemeClr val="bg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capitale</a:t>
              </a:r>
              <a:r>
                <a:rPr lang="en-US" sz="1200" dirty="0">
                  <a:solidFill>
                    <a:schemeClr val="bg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sociale</a:t>
              </a:r>
              <a:r>
                <a:rPr lang="en-US" sz="1200" dirty="0">
                  <a:solidFill>
                    <a:schemeClr val="bg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e </a:t>
              </a:r>
              <a:r>
                <a:rPr lang="en-US" sz="1200" dirty="0" err="1">
                  <a:solidFill>
                    <a:schemeClr val="bg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rafforzamento</a:t>
              </a:r>
              <a:r>
                <a:rPr lang="en-US" sz="1200" dirty="0">
                  <a:solidFill>
                    <a:schemeClr val="bg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della </a:t>
              </a:r>
              <a:r>
                <a:rPr lang="en-US" sz="1200" dirty="0" err="1">
                  <a:solidFill>
                    <a:schemeClr val="bg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struttura</a:t>
              </a:r>
              <a:r>
                <a:rPr lang="en-US" sz="1200" dirty="0">
                  <a:solidFill>
                    <a:schemeClr val="bg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patrimoniale</a:t>
              </a:r>
              <a:r>
                <a:rPr lang="en-US" sz="1200" dirty="0">
                  <a:solidFill>
                    <a:schemeClr val="bg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.</a:t>
              </a:r>
            </a:p>
          </p:txBody>
        </p:sp>
        <p:cxnSp>
          <p:nvCxnSpPr>
            <p:cNvPr id="34" name="Connettore 1 51">
              <a:extLst>
                <a:ext uri="{FF2B5EF4-FFF2-40B4-BE49-F238E27FC236}">
                  <a16:creationId xmlns:a16="http://schemas.microsoft.com/office/drawing/2014/main" id="{3FADB342-21B9-3B2A-1453-383A045784CD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6340784" y="1945671"/>
              <a:ext cx="2" cy="243221"/>
            </a:xfrm>
            <a:prstGeom prst="line">
              <a:avLst/>
            </a:prstGeom>
            <a:noFill/>
            <a:ln w="9525" cap="flat" cmpd="sng" algn="ctr">
              <a:solidFill>
                <a:srgbClr val="0070C0"/>
              </a:solidFill>
              <a:prstDash val="sysDash"/>
              <a:round/>
              <a:headEnd type="oval" w="med" len="med"/>
              <a:tailEnd type="none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46" name="Rettangolo 27">
              <a:extLst>
                <a:ext uri="{FF2B5EF4-FFF2-40B4-BE49-F238E27FC236}">
                  <a16:creationId xmlns:a16="http://schemas.microsoft.com/office/drawing/2014/main" id="{7B29464E-5B68-CB0F-35ED-70FD0A87BDDE}"/>
                </a:ext>
              </a:extLst>
            </p:cNvPr>
            <p:cNvSpPr/>
            <p:nvPr/>
          </p:nvSpPr>
          <p:spPr bwMode="auto">
            <a:xfrm>
              <a:off x="7209727" y="2178560"/>
              <a:ext cx="1598584" cy="2926840"/>
            </a:xfrm>
            <a:prstGeom prst="rect">
              <a:avLst/>
            </a:prstGeom>
            <a:solidFill>
              <a:srgbClr val="0070C0"/>
            </a:solidFill>
            <a:ln w="9525" algn="ctr">
              <a:noFill/>
              <a:prstDash val="sysDash"/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lIns="72000" tIns="72000" rIns="36000" bIns="72000" anchor="ctr">
              <a:noAutofit/>
            </a:bodyPr>
            <a:lstStyle/>
            <a:p>
              <a:pPr algn="ctr" defTabSz="762000">
                <a:lnSpc>
                  <a:spcPct val="90000"/>
                </a:lnSpc>
                <a:spcBef>
                  <a:spcPct val="50000"/>
                </a:spcBef>
                <a:buClr>
                  <a:srgbClr val="A50021"/>
                </a:buClr>
                <a:buSzPct val="130000"/>
              </a:pPr>
              <a:r>
                <a:rPr lang="en-US" sz="1200" dirty="0" err="1">
                  <a:solidFill>
                    <a:schemeClr val="bg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Integrazione</a:t>
              </a:r>
              <a:r>
                <a:rPr lang="en-US" sz="1200" dirty="0">
                  <a:solidFill>
                    <a:schemeClr val="bg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del </a:t>
              </a:r>
              <a:r>
                <a:rPr lang="en-US" sz="1200" dirty="0" err="1">
                  <a:solidFill>
                    <a:schemeClr val="bg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ramo</a:t>
              </a:r>
              <a:r>
                <a:rPr lang="en-US" sz="1200" dirty="0">
                  <a:solidFill>
                    <a:schemeClr val="bg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O&amp;M e </a:t>
              </a:r>
              <a:r>
                <a:rPr lang="en-US" sz="1200" dirty="0" err="1">
                  <a:solidFill>
                    <a:schemeClr val="bg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accentramento</a:t>
              </a:r>
              <a:r>
                <a:rPr lang="en-US" sz="1200" dirty="0">
                  <a:solidFill>
                    <a:schemeClr val="bg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delle </a:t>
              </a:r>
              <a:r>
                <a:rPr lang="en-US" sz="1200" dirty="0" err="1">
                  <a:solidFill>
                    <a:schemeClr val="bg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attività</a:t>
              </a:r>
              <a:r>
                <a:rPr lang="en-US" sz="1200" dirty="0">
                  <a:solidFill>
                    <a:schemeClr val="bg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EPC e O&amp;M, con </a:t>
              </a:r>
              <a:r>
                <a:rPr lang="en-US" sz="1200" dirty="0" err="1">
                  <a:solidFill>
                    <a:schemeClr val="bg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rafforzamento</a:t>
              </a:r>
              <a:r>
                <a:rPr lang="en-US" sz="1200" dirty="0">
                  <a:solidFill>
                    <a:schemeClr val="bg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del presidio </a:t>
              </a:r>
              <a:r>
                <a:rPr lang="en-US" sz="1200" dirty="0" err="1">
                  <a:solidFill>
                    <a:schemeClr val="bg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operativo</a:t>
              </a:r>
              <a:r>
                <a:rPr lang="en-US" sz="1200" dirty="0">
                  <a:solidFill>
                    <a:schemeClr val="bg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e </a:t>
              </a:r>
              <a:r>
                <a:rPr lang="en-US" sz="1200" dirty="0" err="1">
                  <a:solidFill>
                    <a:schemeClr val="bg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consolidamento</a:t>
              </a:r>
              <a:r>
                <a:rPr lang="en-US" sz="1200" dirty="0">
                  <a:solidFill>
                    <a:schemeClr val="bg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nei</a:t>
              </a:r>
              <a:r>
                <a:rPr lang="en-US" sz="1200" dirty="0">
                  <a:solidFill>
                    <a:schemeClr val="bg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servizi</a:t>
              </a:r>
              <a:r>
                <a:rPr lang="en-US" sz="1200" dirty="0">
                  <a:solidFill>
                    <a:schemeClr val="bg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di </a:t>
              </a:r>
              <a:r>
                <a:rPr lang="en-US" sz="1200" dirty="0" err="1">
                  <a:solidFill>
                    <a:schemeClr val="bg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gestione</a:t>
              </a:r>
              <a:r>
                <a:rPr lang="en-US" sz="1200" dirty="0">
                  <a:solidFill>
                    <a:schemeClr val="bg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e revamping. </a:t>
              </a:r>
              <a:r>
                <a:rPr lang="en-US" sz="1200" dirty="0" err="1">
                  <a:solidFill>
                    <a:schemeClr val="bg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Realizzazione</a:t>
              </a:r>
              <a:r>
                <a:rPr lang="en-US" sz="1200" dirty="0">
                  <a:solidFill>
                    <a:schemeClr val="bg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di </a:t>
              </a:r>
              <a:r>
                <a:rPr lang="en-US" sz="1200" dirty="0" err="1">
                  <a:solidFill>
                    <a:schemeClr val="bg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commesse</a:t>
              </a:r>
              <a:r>
                <a:rPr lang="en-US" sz="1200" dirty="0">
                  <a:solidFill>
                    <a:schemeClr val="bg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utility scale e </a:t>
              </a:r>
              <a:r>
                <a:rPr lang="en-US" sz="1200" dirty="0" err="1">
                  <a:solidFill>
                    <a:schemeClr val="bg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sottoscrizione</a:t>
              </a:r>
              <a:r>
                <a:rPr lang="en-US" sz="1200" dirty="0">
                  <a:solidFill>
                    <a:schemeClr val="bg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di </a:t>
              </a:r>
              <a:r>
                <a:rPr lang="en-US" sz="1200" dirty="0" err="1">
                  <a:solidFill>
                    <a:schemeClr val="bg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nuovi</a:t>
              </a:r>
              <a:r>
                <a:rPr lang="en-US" sz="1200" dirty="0">
                  <a:solidFill>
                    <a:schemeClr val="bg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contratti</a:t>
              </a:r>
              <a:r>
                <a:rPr lang="en-US" sz="1200" dirty="0">
                  <a:solidFill>
                    <a:schemeClr val="bg1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.</a:t>
              </a:r>
            </a:p>
          </p:txBody>
        </p:sp>
        <p:cxnSp>
          <p:nvCxnSpPr>
            <p:cNvPr id="47" name="Connettore 1 51">
              <a:extLst>
                <a:ext uri="{FF2B5EF4-FFF2-40B4-BE49-F238E27FC236}">
                  <a16:creationId xmlns:a16="http://schemas.microsoft.com/office/drawing/2014/main" id="{7C6027A6-519F-716A-10FC-8C4E5FB6ED6A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8034126" y="1945671"/>
              <a:ext cx="2" cy="243221"/>
            </a:xfrm>
            <a:prstGeom prst="line">
              <a:avLst/>
            </a:prstGeom>
            <a:noFill/>
            <a:ln w="9525" cap="flat" cmpd="sng" algn="ctr">
              <a:solidFill>
                <a:srgbClr val="0070C0"/>
              </a:solidFill>
              <a:prstDash val="sysDash"/>
              <a:round/>
              <a:headEnd type="oval" w="med" len="med"/>
              <a:tailEnd type="none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  <p:sp>
        <p:nvSpPr>
          <p:cNvPr id="16" name="Rettangolo 27">
            <a:extLst>
              <a:ext uri="{FF2B5EF4-FFF2-40B4-BE49-F238E27FC236}">
                <a16:creationId xmlns:a16="http://schemas.microsoft.com/office/drawing/2014/main" id="{5A037912-85AC-F01B-7BA8-635E09ED70A5}"/>
              </a:ext>
            </a:extLst>
          </p:cNvPr>
          <p:cNvSpPr/>
          <p:nvPr/>
        </p:nvSpPr>
        <p:spPr bwMode="auto">
          <a:xfrm>
            <a:off x="1802378" y="2188891"/>
            <a:ext cx="1093223" cy="2926840"/>
          </a:xfrm>
          <a:prstGeom prst="rect">
            <a:avLst/>
          </a:prstGeom>
          <a:solidFill>
            <a:srgbClr val="0070C0"/>
          </a:solidFill>
          <a:ln w="9525" algn="ctr">
            <a:solidFill>
              <a:schemeClr val="bg2"/>
            </a:solidFill>
            <a:prstDash val="dash"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72000" tIns="72000" rIns="36000" bIns="72000" anchor="ctr">
            <a:noAutofit/>
          </a:bodyPr>
          <a:lstStyle/>
          <a:p>
            <a:pPr algn="ctr" defTabSz="762000">
              <a:lnSpc>
                <a:spcPct val="90000"/>
              </a:lnSpc>
              <a:spcBef>
                <a:spcPct val="50000"/>
              </a:spcBef>
              <a:buClr>
                <a:srgbClr val="A50021"/>
              </a:buClr>
              <a:buSzPct val="130000"/>
            </a:pPr>
            <a:r>
              <a:rPr lang="en-US" sz="1200" i="1" dirty="0" err="1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Avvio</a:t>
            </a:r>
            <a:r>
              <a:rPr lang="en-US" sz="1200" i="1" dirty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delle </a:t>
            </a:r>
            <a:r>
              <a:rPr lang="en-US" sz="1200" i="1" dirty="0" err="1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attività</a:t>
            </a:r>
            <a:r>
              <a:rPr lang="en-US" sz="1200" i="1" dirty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1200" i="1" dirty="0" err="1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nel</a:t>
            </a:r>
            <a:r>
              <a:rPr lang="en-US" sz="1200" i="1" dirty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1200" i="1" dirty="0" err="1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settore</a:t>
            </a:r>
            <a:r>
              <a:rPr lang="en-US" sz="1200" i="1" dirty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1200" i="1" dirty="0" err="1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fotovoltaico</a:t>
            </a:r>
            <a:r>
              <a:rPr lang="en-US" sz="1200" i="1" dirty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da </a:t>
            </a:r>
            <a:r>
              <a:rPr lang="en-US" sz="1200" i="1" dirty="0" err="1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parte</a:t>
            </a:r>
            <a:r>
              <a:rPr lang="en-US" sz="1200" i="1" dirty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della </a:t>
            </a:r>
            <a:r>
              <a:rPr lang="en-US" sz="1200" i="1" dirty="0" err="1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TerniEnergia</a:t>
            </a:r>
            <a:r>
              <a:rPr lang="en-US" sz="1200" i="1" dirty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S.p.A. con </a:t>
            </a:r>
            <a:r>
              <a:rPr lang="en-US" sz="1200" i="1" dirty="0" err="1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operatività</a:t>
            </a:r>
            <a:r>
              <a:rPr lang="en-US" sz="1200" i="1" dirty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da leader di </a:t>
            </a:r>
            <a:r>
              <a:rPr lang="en-US" sz="1200" i="1" dirty="0" err="1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mercato</a:t>
            </a:r>
            <a:r>
              <a:rPr lang="en-US" sz="1200" i="1" dirty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in Italia, Europa e Africa e circa  600 MWp di </a:t>
            </a:r>
            <a:r>
              <a:rPr lang="en-US" sz="1200" i="1" dirty="0" err="1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capacità</a:t>
            </a:r>
            <a:r>
              <a:rPr lang="en-US" sz="1200" i="1" dirty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1200" i="1" dirty="0" err="1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installata</a:t>
            </a:r>
            <a:r>
              <a:rPr lang="en-US" sz="1200" i="1" dirty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.</a:t>
            </a:r>
          </a:p>
        </p:txBody>
      </p:sp>
      <p:pic>
        <p:nvPicPr>
          <p:cNvPr id="2" name="object 15">
            <a:extLst>
              <a:ext uri="{FF2B5EF4-FFF2-40B4-BE49-F238E27FC236}">
                <a16:creationId xmlns:a16="http://schemas.microsoft.com/office/drawing/2014/main" id="{DB68953E-80DE-217F-712D-901811A5F02F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" y="39535"/>
            <a:ext cx="570013" cy="505802"/>
          </a:xfrm>
          <a:prstGeom prst="rect">
            <a:avLst/>
          </a:prstGeom>
        </p:spPr>
      </p:pic>
      <p:grpSp>
        <p:nvGrpSpPr>
          <p:cNvPr id="18" name="object 2">
            <a:extLst>
              <a:ext uri="{FF2B5EF4-FFF2-40B4-BE49-F238E27FC236}">
                <a16:creationId xmlns:a16="http://schemas.microsoft.com/office/drawing/2014/main" id="{3511F5EF-9783-54EE-4CA8-815A70317D54}"/>
              </a:ext>
            </a:extLst>
          </p:cNvPr>
          <p:cNvGrpSpPr/>
          <p:nvPr/>
        </p:nvGrpSpPr>
        <p:grpSpPr>
          <a:xfrm>
            <a:off x="190500" y="6452616"/>
            <a:ext cx="2467610" cy="346075"/>
            <a:chOff x="190500" y="6452616"/>
            <a:chExt cx="2467610" cy="346075"/>
          </a:xfrm>
        </p:grpSpPr>
        <p:sp>
          <p:nvSpPr>
            <p:cNvPr id="20" name="object 3">
              <a:extLst>
                <a:ext uri="{FF2B5EF4-FFF2-40B4-BE49-F238E27FC236}">
                  <a16:creationId xmlns:a16="http://schemas.microsoft.com/office/drawing/2014/main" id="{B629616B-C266-FE01-BD52-D6C097DEEA28}"/>
                </a:ext>
              </a:extLst>
            </p:cNvPr>
            <p:cNvSpPr/>
            <p:nvPr/>
          </p:nvSpPr>
          <p:spPr>
            <a:xfrm>
              <a:off x="190500" y="6452616"/>
              <a:ext cx="2467610" cy="346075"/>
            </a:xfrm>
            <a:custGeom>
              <a:avLst/>
              <a:gdLst/>
              <a:ahLst/>
              <a:cxnLst/>
              <a:rect l="l" t="t" r="r" b="b"/>
              <a:pathLst>
                <a:path w="2467610" h="346075">
                  <a:moveTo>
                    <a:pt x="2467356" y="0"/>
                  </a:moveTo>
                  <a:lnTo>
                    <a:pt x="0" y="0"/>
                  </a:lnTo>
                  <a:lnTo>
                    <a:pt x="0" y="345948"/>
                  </a:lnTo>
                  <a:lnTo>
                    <a:pt x="2467356" y="345948"/>
                  </a:lnTo>
                  <a:lnTo>
                    <a:pt x="24673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4">
              <a:extLst>
                <a:ext uri="{FF2B5EF4-FFF2-40B4-BE49-F238E27FC236}">
                  <a16:creationId xmlns:a16="http://schemas.microsoft.com/office/drawing/2014/main" id="{40FF4F07-E930-A558-CD22-67A690EAA2D1}"/>
                </a:ext>
              </a:extLst>
            </p:cNvPr>
            <p:cNvSpPr/>
            <p:nvPr/>
          </p:nvSpPr>
          <p:spPr>
            <a:xfrm>
              <a:off x="190500" y="6452616"/>
              <a:ext cx="2467610" cy="346075"/>
            </a:xfrm>
            <a:custGeom>
              <a:avLst/>
              <a:gdLst/>
              <a:ahLst/>
              <a:cxnLst/>
              <a:rect l="l" t="t" r="r" b="b"/>
              <a:pathLst>
                <a:path w="2467610" h="346075">
                  <a:moveTo>
                    <a:pt x="0" y="345948"/>
                  </a:moveTo>
                  <a:lnTo>
                    <a:pt x="2467356" y="345948"/>
                  </a:lnTo>
                  <a:lnTo>
                    <a:pt x="2467356" y="0"/>
                  </a:lnTo>
                  <a:lnTo>
                    <a:pt x="0" y="0"/>
                  </a:lnTo>
                  <a:lnTo>
                    <a:pt x="0" y="345948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cxnSp>
        <p:nvCxnSpPr>
          <p:cNvPr id="26" name="Connettore 1 51">
            <a:extLst>
              <a:ext uri="{FF2B5EF4-FFF2-40B4-BE49-F238E27FC236}">
                <a16:creationId xmlns:a16="http://schemas.microsoft.com/office/drawing/2014/main" id="{6366EE42-3AB4-7405-4857-D11B3C584750}"/>
              </a:ext>
            </a:extLst>
          </p:cNvPr>
          <p:cNvCxnSpPr>
            <a:cxnSpLocks/>
          </p:cNvCxnSpPr>
          <p:nvPr/>
        </p:nvCxnSpPr>
        <p:spPr bwMode="auto">
          <a:xfrm flipH="1">
            <a:off x="2348989" y="1950859"/>
            <a:ext cx="2" cy="243221"/>
          </a:xfrm>
          <a:prstGeom prst="line">
            <a:avLst/>
          </a:prstGeom>
          <a:noFill/>
          <a:ln w="9525" cap="flat" cmpd="sng" algn="ctr">
            <a:solidFill>
              <a:srgbClr val="0070C0"/>
            </a:solidFill>
            <a:prstDash val="sysDash"/>
            <a:round/>
            <a:headEnd type="oval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D832723A-537F-9CF0-EDBE-2F9EC45BC187}"/>
              </a:ext>
            </a:extLst>
          </p:cNvPr>
          <p:cNvSpPr txBox="1"/>
          <p:nvPr/>
        </p:nvSpPr>
        <p:spPr>
          <a:xfrm>
            <a:off x="1999949" y="156666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0070C0"/>
                </a:solidFill>
              </a:rPr>
              <a:t>2005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B0860FF1-2A5E-99D8-2C80-3DCB32A24E44}"/>
              </a:ext>
            </a:extLst>
          </p:cNvPr>
          <p:cNvSpPr txBox="1"/>
          <p:nvPr/>
        </p:nvSpPr>
        <p:spPr>
          <a:xfrm>
            <a:off x="4573946" y="1578148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0070C0"/>
                </a:solidFill>
              </a:rPr>
              <a:t>2019-2023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AED78E10-4346-975F-5C43-F4718EB91299}"/>
              </a:ext>
            </a:extLst>
          </p:cNvPr>
          <p:cNvSpPr txBox="1"/>
          <p:nvPr/>
        </p:nvSpPr>
        <p:spPr>
          <a:xfrm>
            <a:off x="3412348" y="155803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0070C0"/>
                </a:solidFill>
              </a:rPr>
              <a:t>2018</a:t>
            </a: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739C901E-10FF-DA57-B348-3C890A6AC8EE}"/>
              </a:ext>
            </a:extLst>
          </p:cNvPr>
          <p:cNvSpPr txBox="1"/>
          <p:nvPr/>
        </p:nvSpPr>
        <p:spPr>
          <a:xfrm>
            <a:off x="6424973" y="157938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0070C0"/>
                </a:solidFill>
              </a:rPr>
              <a:t>2024</a:t>
            </a: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0E13BB61-3D9A-1F07-9992-C697CA27841E}"/>
              </a:ext>
            </a:extLst>
          </p:cNvPr>
          <p:cNvSpPr txBox="1"/>
          <p:nvPr/>
        </p:nvSpPr>
        <p:spPr>
          <a:xfrm>
            <a:off x="8982115" y="1558030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0070C0"/>
                </a:solidFill>
              </a:rPr>
              <a:t>PRESENTE</a:t>
            </a: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874C7484-C02D-A293-B994-E780BA09379A}"/>
              </a:ext>
            </a:extLst>
          </p:cNvPr>
          <p:cNvSpPr txBox="1"/>
          <p:nvPr/>
        </p:nvSpPr>
        <p:spPr>
          <a:xfrm>
            <a:off x="7683260" y="1578148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0070C0"/>
                </a:solidFill>
              </a:rPr>
              <a:t>Mar 2025</a:t>
            </a:r>
          </a:p>
        </p:txBody>
      </p:sp>
      <p:sp>
        <p:nvSpPr>
          <p:cNvPr id="38" name="object 5">
            <a:extLst>
              <a:ext uri="{FF2B5EF4-FFF2-40B4-BE49-F238E27FC236}">
                <a16:creationId xmlns:a16="http://schemas.microsoft.com/office/drawing/2014/main" id="{43413471-B45D-A705-4D21-42296FA1CF3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7276" y="22352"/>
            <a:ext cx="6028385" cy="364664"/>
          </a:xfrm>
          <a:prstGeom prst="rect">
            <a:avLst/>
          </a:prstGeom>
        </p:spPr>
        <p:txBody>
          <a:bodyPr vert="horz" wrap="square" lIns="0" tIns="86817" rIns="0" bIns="0" rtlCol="0">
            <a:spAutoFit/>
          </a:bodyPr>
          <a:lstStyle/>
          <a:p>
            <a:pPr marL="103505">
              <a:lnSpc>
                <a:spcPct val="100000"/>
              </a:lnSpc>
              <a:spcBef>
                <a:spcPts val="100"/>
              </a:spcBef>
            </a:pPr>
            <a:r>
              <a:rPr spc="-200" dirty="0"/>
              <a:t>TERNIENERGIAPROGETTI</a:t>
            </a:r>
            <a:r>
              <a:rPr spc="-215" dirty="0"/>
              <a:t> </a:t>
            </a:r>
            <a:r>
              <a:rPr dirty="0"/>
              <a:t>–</a:t>
            </a:r>
            <a:r>
              <a:rPr spc="-140" dirty="0"/>
              <a:t> </a:t>
            </a:r>
            <a:r>
              <a:rPr lang="it-IT" spc="-155" dirty="0"/>
              <a:t>UN PO’ DI STORIA</a:t>
            </a:r>
            <a:endParaRPr spc="-155" dirty="0"/>
          </a:p>
        </p:txBody>
      </p:sp>
    </p:spTree>
    <p:extLst>
      <p:ext uri="{BB962C8B-B14F-4D97-AF65-F5344CB8AC3E}">
        <p14:creationId xmlns:p14="http://schemas.microsoft.com/office/powerpoint/2010/main" val="37649596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DD2A63-D5DE-37D6-8706-B36B9B7A31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FF2B5EF4-FFF2-40B4-BE49-F238E27FC236}">
                <a16:creationId xmlns:a16="http://schemas.microsoft.com/office/drawing/2014/main" id="{F072780D-4EB1-7A0C-4135-E8D70CE9AD5D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>
              <a:extLst>
                <a:ext uri="{FF2B5EF4-FFF2-40B4-BE49-F238E27FC236}">
                  <a16:creationId xmlns:a16="http://schemas.microsoft.com/office/drawing/2014/main" id="{398B0749-658A-CB24-9701-EAD5C879062A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8"/>
            </a:xfrm>
            <a:prstGeom prst="rect">
              <a:avLst/>
            </a:prstGeom>
          </p:spPr>
        </p:pic>
        <p:pic>
          <p:nvPicPr>
            <p:cNvPr id="4" name="object 4">
              <a:extLst>
                <a:ext uri="{FF2B5EF4-FFF2-40B4-BE49-F238E27FC236}">
                  <a16:creationId xmlns:a16="http://schemas.microsoft.com/office/drawing/2014/main" id="{9DC66CC7-EB2F-D940-ABA3-552B893F23E1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941576"/>
              <a:ext cx="12191999" cy="2880360"/>
            </a:xfrm>
            <a:prstGeom prst="rect">
              <a:avLst/>
            </a:prstGeom>
          </p:spPr>
        </p:pic>
      </p:grpSp>
      <p:sp>
        <p:nvSpPr>
          <p:cNvPr id="5" name="object 5">
            <a:extLst>
              <a:ext uri="{FF2B5EF4-FFF2-40B4-BE49-F238E27FC236}">
                <a16:creationId xmlns:a16="http://schemas.microsoft.com/office/drawing/2014/main" id="{E043F6F4-1697-BCA0-58E2-186F04906D8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28800" y="2662427"/>
            <a:ext cx="6551805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it-IT" sz="3600" dirty="0"/>
              <a:t>L’ORGANIGRAMMA TIPO DI  CANTIERE</a:t>
            </a:r>
          </a:p>
        </p:txBody>
      </p:sp>
      <p:pic>
        <p:nvPicPr>
          <p:cNvPr id="6" name="object 6">
            <a:extLst>
              <a:ext uri="{FF2B5EF4-FFF2-40B4-BE49-F238E27FC236}">
                <a16:creationId xmlns:a16="http://schemas.microsoft.com/office/drawing/2014/main" id="{22E83E30-E0E9-02BC-961A-49B83FADC99D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64691" y="2662427"/>
            <a:ext cx="682752" cy="95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3450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9318798" y="7942507"/>
            <a:ext cx="521715" cy="243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308890" y="7932601"/>
            <a:ext cx="0" cy="361315"/>
          </a:xfrm>
          <a:custGeom>
            <a:avLst/>
            <a:gdLst/>
            <a:ahLst/>
            <a:cxnLst/>
            <a:rect l="l" t="t" r="r" b="b"/>
            <a:pathLst>
              <a:path h="361315">
                <a:moveTo>
                  <a:pt x="0" y="0"/>
                </a:moveTo>
                <a:lnTo>
                  <a:pt x="0" y="36118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308891" y="8293788"/>
            <a:ext cx="1207135" cy="0"/>
          </a:xfrm>
          <a:custGeom>
            <a:avLst/>
            <a:gdLst/>
            <a:ahLst/>
            <a:cxnLst/>
            <a:rect l="l" t="t" r="r" b="b"/>
            <a:pathLst>
              <a:path w="1207134">
                <a:moveTo>
                  <a:pt x="0" y="0"/>
                </a:moveTo>
                <a:lnTo>
                  <a:pt x="120700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515898" y="7932601"/>
            <a:ext cx="0" cy="361315"/>
          </a:xfrm>
          <a:custGeom>
            <a:avLst/>
            <a:gdLst/>
            <a:ahLst/>
            <a:cxnLst/>
            <a:rect l="l" t="t" r="r" b="b"/>
            <a:pathLst>
              <a:path h="361315">
                <a:moveTo>
                  <a:pt x="0" y="361187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AEDB34BA-5085-4413-8DF8-E4C75F9630E9}"/>
              </a:ext>
            </a:extLst>
          </p:cNvPr>
          <p:cNvSpPr txBox="1"/>
          <p:nvPr/>
        </p:nvSpPr>
        <p:spPr>
          <a:xfrm>
            <a:off x="2670089" y="1295795"/>
            <a:ext cx="6404957" cy="46166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1F487C"/>
                </a:solidFill>
                <a:latin typeface="Calibri"/>
                <a:ea typeface="+mj-ea"/>
                <a:cs typeface="Calibri"/>
              </a:rPr>
              <a:t>ORGANIGRAMMA  CANTIERE</a:t>
            </a:r>
          </a:p>
        </p:txBody>
      </p:sp>
      <p:sp>
        <p:nvSpPr>
          <p:cNvPr id="52" name="object 4">
            <a:extLst>
              <a:ext uri="{FF2B5EF4-FFF2-40B4-BE49-F238E27FC236}">
                <a16:creationId xmlns:a16="http://schemas.microsoft.com/office/drawing/2014/main" id="{8A8D7FAB-9B0B-E748-B811-A6C7356186BB}"/>
              </a:ext>
            </a:extLst>
          </p:cNvPr>
          <p:cNvSpPr/>
          <p:nvPr/>
        </p:nvSpPr>
        <p:spPr>
          <a:xfrm>
            <a:off x="9318798" y="7942507"/>
            <a:ext cx="521715" cy="243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Segnaposto numero diapositiva 41"/>
          <p:cNvSpPr>
            <a:spLocks noGrp="1"/>
          </p:cNvSpPr>
          <p:nvPr>
            <p:ph type="sldNum" sz="quarter" idx="7"/>
          </p:nvPr>
        </p:nvSpPr>
        <p:spPr>
          <a:xfrm>
            <a:off x="10302240" y="6377941"/>
            <a:ext cx="2804160" cy="187231"/>
          </a:xfrm>
        </p:spPr>
        <p:txBody>
          <a:bodyPr/>
          <a:lstStyle/>
          <a:p>
            <a:pPr marL="25400">
              <a:lnSpc>
                <a:spcPts val="1435"/>
              </a:lnSpc>
            </a:pPr>
            <a:fld id="{81D60167-4931-47E6-BA6A-407CBD079E47}" type="slidenum">
              <a:rPr lang="it-IT" smtClean="0"/>
              <a:pPr marL="25400">
                <a:lnSpc>
                  <a:spcPts val="1435"/>
                </a:lnSpc>
              </a:pPr>
              <a:t>31</a:t>
            </a:fld>
            <a:endParaRPr lang="it-IT" dirty="0"/>
          </a:p>
        </p:txBody>
      </p:sp>
      <p:pic>
        <p:nvPicPr>
          <p:cNvPr id="29" name="object 17">
            <a:extLst>
              <a:ext uri="{FF2B5EF4-FFF2-40B4-BE49-F238E27FC236}">
                <a16:creationId xmlns:a16="http://schemas.microsoft.com/office/drawing/2014/main" id="{E388392A-A707-4CFD-9893-AB94F9B3B4B2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" y="39535"/>
            <a:ext cx="570013" cy="505802"/>
          </a:xfrm>
          <a:prstGeom prst="rect">
            <a:avLst/>
          </a:prstGeom>
        </p:spPr>
      </p:pic>
      <p:grpSp>
        <p:nvGrpSpPr>
          <p:cNvPr id="32" name="object 3">
            <a:extLst>
              <a:ext uri="{FF2B5EF4-FFF2-40B4-BE49-F238E27FC236}">
                <a16:creationId xmlns:a16="http://schemas.microsoft.com/office/drawing/2014/main" id="{DC28C938-03D3-4D1B-96B2-358F9779646D}"/>
              </a:ext>
            </a:extLst>
          </p:cNvPr>
          <p:cNvGrpSpPr/>
          <p:nvPr/>
        </p:nvGrpSpPr>
        <p:grpSpPr>
          <a:xfrm>
            <a:off x="153923" y="6390126"/>
            <a:ext cx="2543810" cy="467995"/>
            <a:chOff x="153923" y="6390126"/>
            <a:chExt cx="2543810" cy="467995"/>
          </a:xfrm>
        </p:grpSpPr>
        <p:pic>
          <p:nvPicPr>
            <p:cNvPr id="34" name="object 4">
              <a:extLst>
                <a:ext uri="{FF2B5EF4-FFF2-40B4-BE49-F238E27FC236}">
                  <a16:creationId xmlns:a16="http://schemas.microsoft.com/office/drawing/2014/main" id="{D95A3708-5510-45EA-AC61-AB8CDBD65C29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3923" y="6390126"/>
              <a:ext cx="2543556" cy="467868"/>
            </a:xfrm>
            <a:prstGeom prst="rect">
              <a:avLst/>
            </a:prstGeom>
          </p:spPr>
        </p:pic>
        <p:sp>
          <p:nvSpPr>
            <p:cNvPr id="35" name="object 5">
              <a:extLst>
                <a:ext uri="{FF2B5EF4-FFF2-40B4-BE49-F238E27FC236}">
                  <a16:creationId xmlns:a16="http://schemas.microsoft.com/office/drawing/2014/main" id="{619BCB1E-8426-4380-A44A-6AE61B0514CA}"/>
                </a:ext>
              </a:extLst>
            </p:cNvPr>
            <p:cNvSpPr/>
            <p:nvPr/>
          </p:nvSpPr>
          <p:spPr>
            <a:xfrm>
              <a:off x="240792" y="6426706"/>
              <a:ext cx="2400300" cy="364490"/>
            </a:xfrm>
            <a:custGeom>
              <a:avLst/>
              <a:gdLst/>
              <a:ahLst/>
              <a:cxnLst/>
              <a:rect l="l" t="t" r="r" b="b"/>
              <a:pathLst>
                <a:path w="2400300" h="364490">
                  <a:moveTo>
                    <a:pt x="2400300" y="0"/>
                  </a:moveTo>
                  <a:lnTo>
                    <a:pt x="0" y="0"/>
                  </a:lnTo>
                  <a:lnTo>
                    <a:pt x="0" y="364236"/>
                  </a:lnTo>
                  <a:lnTo>
                    <a:pt x="2400300" y="364236"/>
                  </a:lnTo>
                  <a:lnTo>
                    <a:pt x="24003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6">
              <a:extLst>
                <a:ext uri="{FF2B5EF4-FFF2-40B4-BE49-F238E27FC236}">
                  <a16:creationId xmlns:a16="http://schemas.microsoft.com/office/drawing/2014/main" id="{199C5EB8-BFB1-44AD-A64C-6F85EE4FD1F4}"/>
                </a:ext>
              </a:extLst>
            </p:cNvPr>
            <p:cNvSpPr/>
            <p:nvPr/>
          </p:nvSpPr>
          <p:spPr>
            <a:xfrm>
              <a:off x="240792" y="6426706"/>
              <a:ext cx="2400300" cy="364490"/>
            </a:xfrm>
            <a:custGeom>
              <a:avLst/>
              <a:gdLst/>
              <a:ahLst/>
              <a:cxnLst/>
              <a:rect l="l" t="t" r="r" b="b"/>
              <a:pathLst>
                <a:path w="2400300" h="364490">
                  <a:moveTo>
                    <a:pt x="0" y="364236"/>
                  </a:moveTo>
                  <a:lnTo>
                    <a:pt x="2400300" y="364236"/>
                  </a:lnTo>
                  <a:lnTo>
                    <a:pt x="2400300" y="0"/>
                  </a:lnTo>
                  <a:lnTo>
                    <a:pt x="0" y="0"/>
                  </a:lnTo>
                  <a:lnTo>
                    <a:pt x="0" y="364236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0" name="Rettangolo con angoli arrotondati 87">
            <a:extLst>
              <a:ext uri="{FF2B5EF4-FFF2-40B4-BE49-F238E27FC236}">
                <a16:creationId xmlns:a16="http://schemas.microsoft.com/office/drawing/2014/main" id="{2D261BE2-4B03-47E5-96C8-AF349E0B0532}"/>
              </a:ext>
            </a:extLst>
          </p:cNvPr>
          <p:cNvSpPr/>
          <p:nvPr/>
        </p:nvSpPr>
        <p:spPr>
          <a:xfrm>
            <a:off x="6006815" y="3266302"/>
            <a:ext cx="1484494" cy="43566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00" b="1" dirty="0">
                <a:solidFill>
                  <a:schemeClr val="tx1"/>
                </a:solidFill>
              </a:rPr>
              <a:t>Project Manager</a:t>
            </a:r>
          </a:p>
        </p:txBody>
      </p:sp>
      <p:sp>
        <p:nvSpPr>
          <p:cNvPr id="41" name="Rettangolo con angoli arrotondati 87">
            <a:extLst>
              <a:ext uri="{FF2B5EF4-FFF2-40B4-BE49-F238E27FC236}">
                <a16:creationId xmlns:a16="http://schemas.microsoft.com/office/drawing/2014/main" id="{12325E9E-C07F-473F-BD25-FCF6D436BF98}"/>
              </a:ext>
            </a:extLst>
          </p:cNvPr>
          <p:cNvSpPr/>
          <p:nvPr/>
        </p:nvSpPr>
        <p:spPr>
          <a:xfrm>
            <a:off x="2286824" y="4505008"/>
            <a:ext cx="2251474" cy="53334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00" b="1" dirty="0">
                <a:solidFill>
                  <a:schemeClr val="tx1"/>
                </a:solidFill>
              </a:rPr>
              <a:t>Responsabile Magazzino/</a:t>
            </a:r>
            <a:r>
              <a:rPr lang="it-IT" sz="1000" b="1" dirty="0" err="1">
                <a:solidFill>
                  <a:schemeClr val="tx1"/>
                </a:solidFill>
              </a:rPr>
              <a:t>Mov</a:t>
            </a:r>
            <a:r>
              <a:rPr lang="it-IT" sz="1000" b="1" dirty="0">
                <a:solidFill>
                  <a:schemeClr val="tx1"/>
                </a:solidFill>
              </a:rPr>
              <a:t>. Materiali</a:t>
            </a:r>
          </a:p>
        </p:txBody>
      </p:sp>
      <p:cxnSp>
        <p:nvCxnSpPr>
          <p:cNvPr id="45" name="Connettore 4 56">
            <a:extLst>
              <a:ext uri="{FF2B5EF4-FFF2-40B4-BE49-F238E27FC236}">
                <a16:creationId xmlns:a16="http://schemas.microsoft.com/office/drawing/2014/main" id="{F4077B91-65EE-4CDC-955E-A4227E105EB5}"/>
              </a:ext>
            </a:extLst>
          </p:cNvPr>
          <p:cNvCxnSpPr>
            <a:cxnSpLocks/>
          </p:cNvCxnSpPr>
          <p:nvPr/>
        </p:nvCxnSpPr>
        <p:spPr>
          <a:xfrm rot="10800000" flipV="1">
            <a:off x="5846228" y="4246522"/>
            <a:ext cx="902834" cy="219369"/>
          </a:xfrm>
          <a:prstGeom prst="bentConnector3">
            <a:avLst>
              <a:gd name="adj1" fmla="val 100641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Connettore 4 58">
            <a:extLst>
              <a:ext uri="{FF2B5EF4-FFF2-40B4-BE49-F238E27FC236}">
                <a16:creationId xmlns:a16="http://schemas.microsoft.com/office/drawing/2014/main" id="{C44AE8FB-E36D-4F30-BC73-BB1CB3841C48}"/>
              </a:ext>
            </a:extLst>
          </p:cNvPr>
          <p:cNvCxnSpPr>
            <a:cxnSpLocks/>
          </p:cNvCxnSpPr>
          <p:nvPr/>
        </p:nvCxnSpPr>
        <p:spPr>
          <a:xfrm rot="16200000" flipH="1">
            <a:off x="6950992" y="3782560"/>
            <a:ext cx="490984" cy="894844"/>
          </a:xfrm>
          <a:prstGeom prst="bentConnector3">
            <a:avLst>
              <a:gd name="adj1" fmla="val 54413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8" name="Rettangolo con angoli arrotondati 87">
            <a:extLst>
              <a:ext uri="{FF2B5EF4-FFF2-40B4-BE49-F238E27FC236}">
                <a16:creationId xmlns:a16="http://schemas.microsoft.com/office/drawing/2014/main" id="{55B36659-6497-430F-98A3-CAB33CB2C807}"/>
              </a:ext>
            </a:extLst>
          </p:cNvPr>
          <p:cNvSpPr/>
          <p:nvPr/>
        </p:nvSpPr>
        <p:spPr>
          <a:xfrm>
            <a:off x="4538298" y="3266302"/>
            <a:ext cx="1410939" cy="43566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00" b="1" dirty="0">
                <a:solidFill>
                  <a:schemeClr val="tx1"/>
                </a:solidFill>
              </a:rPr>
              <a:t>Responsabile Qualità</a:t>
            </a:r>
          </a:p>
        </p:txBody>
      </p:sp>
      <p:sp>
        <p:nvSpPr>
          <p:cNvPr id="60" name="Rettangolo con angoli arrotondati 87">
            <a:extLst>
              <a:ext uri="{FF2B5EF4-FFF2-40B4-BE49-F238E27FC236}">
                <a16:creationId xmlns:a16="http://schemas.microsoft.com/office/drawing/2014/main" id="{33ED951E-4A3C-4F08-BDD1-703EF5972B2B}"/>
              </a:ext>
            </a:extLst>
          </p:cNvPr>
          <p:cNvSpPr/>
          <p:nvPr/>
        </p:nvSpPr>
        <p:spPr>
          <a:xfrm>
            <a:off x="4724400" y="4505008"/>
            <a:ext cx="2090789" cy="53860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00" b="1" dirty="0">
                <a:solidFill>
                  <a:schemeClr val="tx1"/>
                </a:solidFill>
              </a:rPr>
              <a:t>Responsabile </a:t>
            </a:r>
          </a:p>
          <a:p>
            <a:pPr algn="ctr"/>
            <a:r>
              <a:rPr lang="it-IT" sz="1000" b="1" dirty="0">
                <a:solidFill>
                  <a:schemeClr val="tx1"/>
                </a:solidFill>
              </a:rPr>
              <a:t>Fondazioni/Battitura Pali</a:t>
            </a:r>
          </a:p>
        </p:txBody>
      </p:sp>
      <p:sp>
        <p:nvSpPr>
          <p:cNvPr id="61" name="Rettangolo con angoli arrotondati 87">
            <a:extLst>
              <a:ext uri="{FF2B5EF4-FFF2-40B4-BE49-F238E27FC236}">
                <a16:creationId xmlns:a16="http://schemas.microsoft.com/office/drawing/2014/main" id="{09048B77-E36F-4C0E-AB24-DA84EAF83641}"/>
              </a:ext>
            </a:extLst>
          </p:cNvPr>
          <p:cNvSpPr/>
          <p:nvPr/>
        </p:nvSpPr>
        <p:spPr>
          <a:xfrm>
            <a:off x="5229076" y="2474158"/>
            <a:ext cx="3064209" cy="38170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00" dirty="0">
                <a:solidFill>
                  <a:schemeClr val="tx1"/>
                </a:solidFill>
              </a:rPr>
              <a:t>DIRETTORE TECNICO DI CANTIERE</a:t>
            </a:r>
          </a:p>
        </p:txBody>
      </p:sp>
      <p:cxnSp>
        <p:nvCxnSpPr>
          <p:cNvPr id="63" name="Connettore 4 58">
            <a:extLst>
              <a:ext uri="{FF2B5EF4-FFF2-40B4-BE49-F238E27FC236}">
                <a16:creationId xmlns:a16="http://schemas.microsoft.com/office/drawing/2014/main" id="{A444617F-D50E-4EB8-B0A5-E546E78AE157}"/>
              </a:ext>
            </a:extLst>
          </p:cNvPr>
          <p:cNvCxnSpPr>
            <a:cxnSpLocks/>
            <a:endCxn id="40" idx="0"/>
          </p:cNvCxnSpPr>
          <p:nvPr/>
        </p:nvCxnSpPr>
        <p:spPr>
          <a:xfrm rot="5400000">
            <a:off x="6599641" y="3115438"/>
            <a:ext cx="300285" cy="1442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2" name="Rettangolo con angoli arrotondati 87">
            <a:extLst>
              <a:ext uri="{FF2B5EF4-FFF2-40B4-BE49-F238E27FC236}">
                <a16:creationId xmlns:a16="http://schemas.microsoft.com/office/drawing/2014/main" id="{F73CF413-E688-42FB-9682-F9DE32DEF383}"/>
              </a:ext>
            </a:extLst>
          </p:cNvPr>
          <p:cNvSpPr/>
          <p:nvPr/>
        </p:nvSpPr>
        <p:spPr>
          <a:xfrm>
            <a:off x="6934200" y="4540336"/>
            <a:ext cx="1885245" cy="49098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00" b="1" dirty="0">
                <a:solidFill>
                  <a:schemeClr val="tx1"/>
                </a:solidFill>
              </a:rPr>
              <a:t>Responsabile </a:t>
            </a:r>
          </a:p>
          <a:p>
            <a:pPr algn="ctr"/>
            <a:r>
              <a:rPr lang="it-IT" sz="1000" b="1" dirty="0">
                <a:solidFill>
                  <a:schemeClr val="tx1"/>
                </a:solidFill>
              </a:rPr>
              <a:t>Montaggi Meccanici</a:t>
            </a:r>
          </a:p>
        </p:txBody>
      </p:sp>
      <p:sp>
        <p:nvSpPr>
          <p:cNvPr id="79" name="Rettangolo con angoli arrotondati 87">
            <a:extLst>
              <a:ext uri="{FF2B5EF4-FFF2-40B4-BE49-F238E27FC236}">
                <a16:creationId xmlns:a16="http://schemas.microsoft.com/office/drawing/2014/main" id="{BE296998-C15C-4317-AB97-D0B96F11A59E}"/>
              </a:ext>
            </a:extLst>
          </p:cNvPr>
          <p:cNvSpPr/>
          <p:nvPr/>
        </p:nvSpPr>
        <p:spPr>
          <a:xfrm>
            <a:off x="7608516" y="3264435"/>
            <a:ext cx="1579512" cy="43566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00" b="1" dirty="0">
                <a:solidFill>
                  <a:schemeClr val="tx1"/>
                </a:solidFill>
              </a:rPr>
              <a:t>RSPP/HSE</a:t>
            </a:r>
          </a:p>
        </p:txBody>
      </p:sp>
      <p:sp>
        <p:nvSpPr>
          <p:cNvPr id="80" name="Rettangolo con angoli arrotondati 87">
            <a:extLst>
              <a:ext uri="{FF2B5EF4-FFF2-40B4-BE49-F238E27FC236}">
                <a16:creationId xmlns:a16="http://schemas.microsoft.com/office/drawing/2014/main" id="{60D576A0-5DB5-4835-9C63-2A02EF385067}"/>
              </a:ext>
            </a:extLst>
          </p:cNvPr>
          <p:cNvSpPr/>
          <p:nvPr/>
        </p:nvSpPr>
        <p:spPr>
          <a:xfrm>
            <a:off x="2638277" y="2474158"/>
            <a:ext cx="2455976" cy="38170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00" dirty="0">
                <a:solidFill>
                  <a:schemeClr val="tx1"/>
                </a:solidFill>
              </a:rPr>
              <a:t>ENGINEERING E PROJECT MANAGEMENT</a:t>
            </a:r>
          </a:p>
        </p:txBody>
      </p:sp>
      <p:sp>
        <p:nvSpPr>
          <p:cNvPr id="81" name="Rettangolo con angoli arrotondati 87">
            <a:extLst>
              <a:ext uri="{FF2B5EF4-FFF2-40B4-BE49-F238E27FC236}">
                <a16:creationId xmlns:a16="http://schemas.microsoft.com/office/drawing/2014/main" id="{25A2ED58-6D50-479C-8F9F-EEF0E01CE175}"/>
              </a:ext>
            </a:extLst>
          </p:cNvPr>
          <p:cNvSpPr/>
          <p:nvPr/>
        </p:nvSpPr>
        <p:spPr>
          <a:xfrm>
            <a:off x="9075046" y="4508273"/>
            <a:ext cx="1885244" cy="51266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00" b="1" dirty="0">
                <a:solidFill>
                  <a:schemeClr val="tx1"/>
                </a:solidFill>
              </a:rPr>
              <a:t>Responsabile </a:t>
            </a:r>
          </a:p>
          <a:p>
            <a:pPr algn="ctr"/>
            <a:r>
              <a:rPr lang="it-IT" sz="1000" b="1" dirty="0">
                <a:solidFill>
                  <a:schemeClr val="tx1"/>
                </a:solidFill>
              </a:rPr>
              <a:t>Montaggi Elettrici</a:t>
            </a:r>
          </a:p>
        </p:txBody>
      </p: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58D67868-A086-4BD1-9247-8DB7A121F85A}"/>
              </a:ext>
            </a:extLst>
          </p:cNvPr>
          <p:cNvCxnSpPr>
            <a:cxnSpLocks/>
            <a:stCxn id="80" idx="3"/>
          </p:cNvCxnSpPr>
          <p:nvPr/>
        </p:nvCxnSpPr>
        <p:spPr>
          <a:xfrm>
            <a:off x="5094253" y="2665009"/>
            <a:ext cx="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diritto 22">
            <a:extLst>
              <a:ext uri="{FF2B5EF4-FFF2-40B4-BE49-F238E27FC236}">
                <a16:creationId xmlns:a16="http://schemas.microsoft.com/office/drawing/2014/main" id="{6C7B6622-86C9-4913-B0E0-94151238CF83}"/>
              </a:ext>
            </a:extLst>
          </p:cNvPr>
          <p:cNvCxnSpPr>
            <a:cxnSpLocks/>
            <a:stCxn id="80" idx="3"/>
            <a:endCxn id="61" idx="1"/>
          </p:cNvCxnSpPr>
          <p:nvPr/>
        </p:nvCxnSpPr>
        <p:spPr>
          <a:xfrm>
            <a:off x="5094253" y="2665009"/>
            <a:ext cx="13482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3" name="Connettore 4 56">
            <a:extLst>
              <a:ext uri="{FF2B5EF4-FFF2-40B4-BE49-F238E27FC236}">
                <a16:creationId xmlns:a16="http://schemas.microsoft.com/office/drawing/2014/main" id="{B06E24E8-E80F-45D3-8148-1DA3F59FA234}"/>
              </a:ext>
            </a:extLst>
          </p:cNvPr>
          <p:cNvCxnSpPr>
            <a:cxnSpLocks/>
          </p:cNvCxnSpPr>
          <p:nvPr/>
        </p:nvCxnSpPr>
        <p:spPr>
          <a:xfrm rot="10800000" flipV="1">
            <a:off x="5220255" y="3056038"/>
            <a:ext cx="1531311" cy="175929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1" name="Connettore 4 58">
            <a:extLst>
              <a:ext uri="{FF2B5EF4-FFF2-40B4-BE49-F238E27FC236}">
                <a16:creationId xmlns:a16="http://schemas.microsoft.com/office/drawing/2014/main" id="{A61F98F0-7C61-460D-8027-52BF0701C4DD}"/>
              </a:ext>
            </a:extLst>
          </p:cNvPr>
          <p:cNvCxnSpPr>
            <a:cxnSpLocks/>
          </p:cNvCxnSpPr>
          <p:nvPr/>
        </p:nvCxnSpPr>
        <p:spPr>
          <a:xfrm>
            <a:off x="6761180" y="3056454"/>
            <a:ext cx="1603480" cy="211229"/>
          </a:xfrm>
          <a:prstGeom prst="bentConnector3">
            <a:avLst>
              <a:gd name="adj1" fmla="val 99423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3" name="Connettore 4 58">
            <a:extLst>
              <a:ext uri="{FF2B5EF4-FFF2-40B4-BE49-F238E27FC236}">
                <a16:creationId xmlns:a16="http://schemas.microsoft.com/office/drawing/2014/main" id="{9AEE03D7-B032-45E1-83EE-2771FFC7D156}"/>
              </a:ext>
            </a:extLst>
          </p:cNvPr>
          <p:cNvCxnSpPr>
            <a:cxnSpLocks/>
            <a:endCxn id="81" idx="0"/>
          </p:cNvCxnSpPr>
          <p:nvPr/>
        </p:nvCxnSpPr>
        <p:spPr>
          <a:xfrm>
            <a:off x="7643906" y="4246013"/>
            <a:ext cx="2373762" cy="262260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8" name="Connettore 4 56">
            <a:extLst>
              <a:ext uri="{FF2B5EF4-FFF2-40B4-BE49-F238E27FC236}">
                <a16:creationId xmlns:a16="http://schemas.microsoft.com/office/drawing/2014/main" id="{60AF8ABF-4932-4C71-A174-ABF3488AEE94}"/>
              </a:ext>
            </a:extLst>
          </p:cNvPr>
          <p:cNvCxnSpPr>
            <a:cxnSpLocks/>
            <a:endCxn id="41" idx="0"/>
          </p:cNvCxnSpPr>
          <p:nvPr/>
        </p:nvCxnSpPr>
        <p:spPr>
          <a:xfrm rot="10800000" flipV="1">
            <a:off x="3412561" y="4246888"/>
            <a:ext cx="2529258" cy="258120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olo 1">
            <a:extLst>
              <a:ext uri="{FF2B5EF4-FFF2-40B4-BE49-F238E27FC236}">
                <a16:creationId xmlns:a16="http://schemas.microsoft.com/office/drawing/2014/main" id="{4FBBF9F8-D870-0EB8-3520-303FE75CB526}"/>
              </a:ext>
            </a:extLst>
          </p:cNvPr>
          <p:cNvSpPr txBox="1">
            <a:spLocks/>
          </p:cNvSpPr>
          <p:nvPr/>
        </p:nvSpPr>
        <p:spPr>
          <a:xfrm>
            <a:off x="685800" y="152400"/>
            <a:ext cx="602838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it-IT" dirty="0"/>
              <a:t>L’ORGANIGRAMMA DI CANTIERE</a:t>
            </a:r>
          </a:p>
        </p:txBody>
      </p:sp>
    </p:spTree>
    <p:extLst>
      <p:ext uri="{BB962C8B-B14F-4D97-AF65-F5344CB8AC3E}">
        <p14:creationId xmlns:p14="http://schemas.microsoft.com/office/powerpoint/2010/main" val="3578596942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18088" y="6073652"/>
            <a:ext cx="523227" cy="736587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3923" y="6390126"/>
            <a:ext cx="2543556" cy="46786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53584" y="-3"/>
            <a:ext cx="7638415" cy="6855517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786254" y="5766917"/>
            <a:ext cx="26949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u="sng" spc="-235" dirty="0">
                <a:solidFill>
                  <a:srgbClr val="0461C1"/>
                </a:solidFill>
                <a:uFill>
                  <a:solidFill>
                    <a:srgbClr val="0461C1"/>
                  </a:solidFill>
                </a:uFill>
                <a:latin typeface="Arial"/>
                <a:cs typeface="Arial"/>
                <a:hlinkClick r:id="rId5"/>
              </a:rPr>
              <a:t>www.ternienergia.com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212594" y="1529841"/>
            <a:ext cx="1764664" cy="8794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135" dirty="0">
                <a:latin typeface="Arial"/>
                <a:cs typeface="Arial"/>
              </a:rPr>
              <a:t>TerniEnergia</a:t>
            </a:r>
            <a:r>
              <a:rPr sz="1400" b="1" spc="-40" dirty="0">
                <a:latin typeface="Arial"/>
                <a:cs typeface="Arial"/>
              </a:rPr>
              <a:t> </a:t>
            </a:r>
            <a:r>
              <a:rPr sz="1400" b="1" spc="-125" dirty="0">
                <a:latin typeface="Arial"/>
                <a:cs typeface="Arial"/>
              </a:rPr>
              <a:t>Progetti</a:t>
            </a:r>
            <a:r>
              <a:rPr sz="1400" b="1" spc="-5" dirty="0">
                <a:latin typeface="Arial"/>
                <a:cs typeface="Arial"/>
              </a:rPr>
              <a:t> </a:t>
            </a:r>
            <a:r>
              <a:rPr sz="1400" b="1" spc="-25" dirty="0">
                <a:latin typeface="Arial"/>
                <a:cs typeface="Arial"/>
              </a:rPr>
              <a:t>Srl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400" spc="-10" dirty="0">
                <a:latin typeface="Arial MT"/>
                <a:cs typeface="Arial MT"/>
              </a:rPr>
              <a:t>Terni</a:t>
            </a:r>
            <a:endParaRPr sz="1400">
              <a:latin typeface="Arial MT"/>
              <a:cs typeface="Arial MT"/>
            </a:endParaRPr>
          </a:p>
          <a:p>
            <a:pPr marL="12700" marR="5080">
              <a:lnSpc>
                <a:spcPct val="100000"/>
              </a:lnSpc>
            </a:pPr>
            <a:r>
              <a:rPr sz="1400" spc="-125" dirty="0">
                <a:latin typeface="Arial MT"/>
                <a:cs typeface="Arial MT"/>
              </a:rPr>
              <a:t>Via</a:t>
            </a:r>
            <a:r>
              <a:rPr sz="1400" spc="-40" dirty="0">
                <a:latin typeface="Arial MT"/>
                <a:cs typeface="Arial MT"/>
              </a:rPr>
              <a:t> </a:t>
            </a:r>
            <a:r>
              <a:rPr sz="1400" spc="-145" dirty="0">
                <a:latin typeface="Arial MT"/>
                <a:cs typeface="Arial MT"/>
              </a:rPr>
              <a:t>Giuseppe</a:t>
            </a:r>
            <a:r>
              <a:rPr sz="1400" spc="-40" dirty="0">
                <a:latin typeface="Arial MT"/>
                <a:cs typeface="Arial MT"/>
              </a:rPr>
              <a:t> </a:t>
            </a:r>
            <a:r>
              <a:rPr sz="1400" spc="-120" dirty="0">
                <a:latin typeface="Arial MT"/>
                <a:cs typeface="Arial MT"/>
              </a:rPr>
              <a:t>Garibaldi,</a:t>
            </a:r>
            <a:r>
              <a:rPr sz="1400" spc="-40" dirty="0">
                <a:latin typeface="Arial MT"/>
                <a:cs typeface="Arial MT"/>
              </a:rPr>
              <a:t> </a:t>
            </a:r>
            <a:r>
              <a:rPr sz="1400" spc="-100" dirty="0">
                <a:latin typeface="Arial MT"/>
                <a:cs typeface="Arial MT"/>
              </a:rPr>
              <a:t>43 </a:t>
            </a:r>
            <a:r>
              <a:rPr sz="1400" spc="-145" dirty="0">
                <a:latin typeface="Arial MT"/>
                <a:cs typeface="Arial MT"/>
              </a:rPr>
              <a:t>05100</a:t>
            </a:r>
            <a:r>
              <a:rPr sz="1400" spc="-40" dirty="0">
                <a:latin typeface="Arial MT"/>
                <a:cs typeface="Arial MT"/>
              </a:rPr>
              <a:t> </a:t>
            </a:r>
            <a:r>
              <a:rPr sz="1400" spc="-160" dirty="0">
                <a:latin typeface="Arial MT"/>
                <a:cs typeface="Arial MT"/>
              </a:rPr>
              <a:t>TERNI</a:t>
            </a:r>
            <a:r>
              <a:rPr sz="1400" spc="-70" dirty="0">
                <a:latin typeface="Arial MT"/>
                <a:cs typeface="Arial MT"/>
              </a:rPr>
              <a:t> </a:t>
            </a:r>
            <a:r>
              <a:rPr sz="1400" spc="-20" dirty="0">
                <a:latin typeface="Arial MT"/>
                <a:cs typeface="Arial MT"/>
              </a:rPr>
              <a:t>(TR)</a:t>
            </a:r>
            <a:endParaRPr sz="1400">
              <a:latin typeface="Arial MT"/>
              <a:cs typeface="Arial MT"/>
            </a:endParaRPr>
          </a:p>
        </p:txBody>
      </p:sp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66667" y="904817"/>
            <a:ext cx="1391654" cy="1959725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488391" y="3073400"/>
            <a:ext cx="2009775" cy="19469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10" dirty="0">
                <a:latin typeface="Arial MT"/>
                <a:cs typeface="Arial MT"/>
              </a:rPr>
              <a:t>Contatti:</a:t>
            </a:r>
            <a:endParaRPr sz="14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65"/>
              </a:spcBef>
            </a:pPr>
            <a:endParaRPr sz="1400">
              <a:latin typeface="Arial MT"/>
              <a:cs typeface="Arial MT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1400" spc="-130" dirty="0">
                <a:latin typeface="Arial MT"/>
                <a:cs typeface="Arial MT"/>
              </a:rPr>
              <a:t>A.D.</a:t>
            </a:r>
            <a:r>
              <a:rPr sz="1400" spc="-40" dirty="0">
                <a:latin typeface="Arial MT"/>
                <a:cs typeface="Arial MT"/>
              </a:rPr>
              <a:t> </a:t>
            </a:r>
            <a:r>
              <a:rPr sz="1400" spc="-135" dirty="0">
                <a:latin typeface="Arial MT"/>
                <a:cs typeface="Arial MT"/>
              </a:rPr>
              <a:t>ING.</a:t>
            </a:r>
            <a:r>
              <a:rPr sz="1400" spc="-65" dirty="0">
                <a:latin typeface="Arial MT"/>
                <a:cs typeface="Arial MT"/>
              </a:rPr>
              <a:t> </a:t>
            </a:r>
            <a:r>
              <a:rPr sz="1400" spc="-140" dirty="0">
                <a:latin typeface="Arial MT"/>
                <a:cs typeface="Arial MT"/>
              </a:rPr>
              <a:t>Laura</a:t>
            </a:r>
            <a:r>
              <a:rPr sz="1400" spc="-25" dirty="0">
                <a:latin typeface="Arial MT"/>
                <a:cs typeface="Arial MT"/>
              </a:rPr>
              <a:t> </a:t>
            </a:r>
            <a:r>
              <a:rPr sz="1400" spc="-20" dirty="0">
                <a:latin typeface="Arial MT"/>
                <a:cs typeface="Arial MT"/>
              </a:rPr>
              <a:t>Neri </a:t>
            </a:r>
            <a:r>
              <a:rPr sz="1400" b="1" u="sng" spc="-130" dirty="0">
                <a:solidFill>
                  <a:srgbClr val="0056A8"/>
                </a:solidFill>
                <a:uFill>
                  <a:solidFill>
                    <a:srgbClr val="0056A8"/>
                  </a:solidFill>
                </a:uFill>
                <a:latin typeface="Arial"/>
                <a:cs typeface="Arial"/>
                <a:hlinkClick r:id="rId7"/>
              </a:rPr>
              <a:t>laura.neri@ternienergia.com</a:t>
            </a:r>
            <a:r>
              <a:rPr sz="1400" b="1" spc="-130" dirty="0">
                <a:solidFill>
                  <a:srgbClr val="0056A8"/>
                </a:solidFill>
                <a:latin typeface="Arial"/>
                <a:cs typeface="Arial"/>
              </a:rPr>
              <a:t> </a:t>
            </a:r>
            <a:r>
              <a:rPr sz="1400" spc="-145" dirty="0">
                <a:latin typeface="Arial MT"/>
                <a:cs typeface="Arial MT"/>
              </a:rPr>
              <a:t>347</a:t>
            </a:r>
            <a:r>
              <a:rPr sz="1400" spc="-70" dirty="0">
                <a:latin typeface="Arial MT"/>
                <a:cs typeface="Arial MT"/>
              </a:rPr>
              <a:t> </a:t>
            </a:r>
            <a:r>
              <a:rPr sz="1400" spc="-10" dirty="0">
                <a:latin typeface="Arial MT"/>
                <a:cs typeface="Arial MT"/>
              </a:rPr>
              <a:t>0515614</a:t>
            </a:r>
            <a:endParaRPr sz="14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1400">
              <a:latin typeface="Arial MT"/>
              <a:cs typeface="Arial MT"/>
            </a:endParaRPr>
          </a:p>
          <a:p>
            <a:pPr marL="12700" marR="207010">
              <a:lnSpc>
                <a:spcPct val="100000"/>
              </a:lnSpc>
            </a:pPr>
            <a:r>
              <a:rPr sz="1400" spc="-120" dirty="0">
                <a:latin typeface="Arial MT"/>
                <a:cs typeface="Arial MT"/>
              </a:rPr>
              <a:t>Fabrizio</a:t>
            </a:r>
            <a:r>
              <a:rPr sz="1400" spc="-40" dirty="0">
                <a:latin typeface="Arial MT"/>
                <a:cs typeface="Arial MT"/>
              </a:rPr>
              <a:t> </a:t>
            </a:r>
            <a:r>
              <a:rPr sz="1400" spc="-10" dirty="0">
                <a:latin typeface="Arial MT"/>
                <a:cs typeface="Arial MT"/>
              </a:rPr>
              <a:t>Venturi </a:t>
            </a:r>
            <a:r>
              <a:rPr sz="1400" b="1" u="sng" spc="-135" dirty="0">
                <a:solidFill>
                  <a:srgbClr val="0056A8"/>
                </a:solidFill>
                <a:uFill>
                  <a:solidFill>
                    <a:srgbClr val="0056A8"/>
                  </a:solidFill>
                </a:uFill>
                <a:latin typeface="Arial"/>
                <a:cs typeface="Arial"/>
                <a:hlinkClick r:id="rId8"/>
              </a:rPr>
              <a:t>piccioventuri@gmail.com</a:t>
            </a:r>
            <a:r>
              <a:rPr sz="1400" b="1" spc="-135" dirty="0">
                <a:solidFill>
                  <a:srgbClr val="0056A8"/>
                </a:solidFill>
                <a:latin typeface="Arial"/>
                <a:cs typeface="Arial"/>
              </a:rPr>
              <a:t> </a:t>
            </a:r>
            <a:r>
              <a:rPr sz="1400" spc="-145" dirty="0">
                <a:latin typeface="Arial MT"/>
                <a:cs typeface="Arial MT"/>
              </a:rPr>
              <a:t>349</a:t>
            </a:r>
            <a:r>
              <a:rPr sz="1400" spc="-70" dirty="0">
                <a:latin typeface="Arial MT"/>
                <a:cs typeface="Arial MT"/>
              </a:rPr>
              <a:t> </a:t>
            </a:r>
            <a:r>
              <a:rPr sz="1400" spc="-10" dirty="0">
                <a:latin typeface="Arial MT"/>
                <a:cs typeface="Arial MT"/>
              </a:rPr>
              <a:t>4423641</a:t>
            </a:r>
            <a:endParaRPr sz="1400">
              <a:latin typeface="Arial MT"/>
              <a:cs typeface="Arial MT"/>
            </a:endParaRPr>
          </a:p>
        </p:txBody>
      </p:sp>
      <p:pic>
        <p:nvPicPr>
          <p:cNvPr id="9" name="object 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" y="39535"/>
            <a:ext cx="570013" cy="505802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52400" y="6429374"/>
            <a:ext cx="2514600" cy="42862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4D7A29-9AEE-5715-41FA-4B7CE8B12C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DC7008A-4154-4E16-1368-EC73C1805065}"/>
              </a:ext>
            </a:extLst>
          </p:cNvPr>
          <p:cNvGrpSpPr/>
          <p:nvPr/>
        </p:nvGrpSpPr>
        <p:grpSpPr>
          <a:xfrm>
            <a:off x="1950868" y="1106719"/>
            <a:ext cx="7848600" cy="1815360"/>
            <a:chOff x="609600" y="1565295"/>
            <a:chExt cx="7848600" cy="1815360"/>
          </a:xfrm>
        </p:grpSpPr>
        <p:sp>
          <p:nvSpPr>
            <p:cNvPr id="15" name="Rettangolo 133">
              <a:extLst>
                <a:ext uri="{FF2B5EF4-FFF2-40B4-BE49-F238E27FC236}">
                  <a16:creationId xmlns:a16="http://schemas.microsoft.com/office/drawing/2014/main" id="{E1D81150-7661-CE9A-0123-55355D133168}"/>
                </a:ext>
              </a:extLst>
            </p:cNvPr>
            <p:cNvSpPr/>
            <p:nvPr/>
          </p:nvSpPr>
          <p:spPr>
            <a:xfrm>
              <a:off x="614620" y="1752600"/>
              <a:ext cx="7838561" cy="1628055"/>
            </a:xfrm>
            <a:prstGeom prst="rect">
              <a:avLst/>
            </a:prstGeom>
            <a:noFill/>
            <a:ln w="9525" cap="flat">
              <a:solidFill>
                <a:schemeClr val="bg1">
                  <a:lumMod val="75000"/>
                </a:schemeClr>
              </a:solidFill>
              <a:prstDash val="solid"/>
              <a:round/>
            </a:ln>
          </p:spPr>
          <p:txBody>
            <a:bodyPr vert="horz" wrap="square" lIns="80999" tIns="144000" rIns="70198" bIns="35099" anchor="t" anchorCtr="0" compatLnSpc="1">
              <a:noAutofit/>
            </a:bodyPr>
            <a:lstStyle/>
            <a:p>
              <a:pPr marL="171450" indent="-171450" algn="just" eaLnBrk="0" fontAlgn="base" hangingPunct="0">
                <a:spcBef>
                  <a:spcPts val="100"/>
                </a:spcBef>
                <a:spcAft>
                  <a:spcPts val="400"/>
                </a:spcAft>
                <a:buSzPct val="110000"/>
                <a:buFont typeface="Wingdings" pitchFamily="2" charset="2"/>
                <a:buChar char="§"/>
              </a:pPr>
              <a:r>
                <a:rPr lang="en-US" altLang="it-IT" sz="1600" dirty="0" err="1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TerniEnergia</a:t>
              </a:r>
              <a:r>
                <a:rPr lang="en-US" altLang="it-IT" sz="1600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</a:t>
              </a:r>
              <a:r>
                <a:rPr lang="en-US" altLang="it-IT" sz="1600" dirty="0" err="1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Progetti</a:t>
              </a:r>
              <a:r>
                <a:rPr lang="en-US" altLang="it-IT" sz="1600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</a:t>
              </a:r>
              <a:r>
                <a:rPr lang="en-US" altLang="it-IT" sz="1600" dirty="0" err="1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S.r.l</a:t>
              </a:r>
              <a:r>
                <a:rPr lang="en-US" altLang="it-IT" sz="1600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. </a:t>
              </a:r>
              <a:r>
                <a:rPr lang="en-US" altLang="it-IT" sz="1600" dirty="0" err="1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è</a:t>
              </a:r>
              <a:r>
                <a:rPr lang="en-US" altLang="it-IT" sz="1600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</a:t>
              </a:r>
              <a:r>
                <a:rPr lang="en-US" altLang="it-IT" sz="1600" dirty="0" err="1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controllata</a:t>
              </a:r>
              <a:r>
                <a:rPr lang="en-US" altLang="it-IT" sz="1600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al 100% da </a:t>
              </a:r>
              <a:r>
                <a:rPr lang="en-US" altLang="it-IT" sz="1600" b="1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Terni Grandi </a:t>
              </a:r>
              <a:r>
                <a:rPr lang="en-US" altLang="it-IT" sz="1600" b="1" dirty="0" err="1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Impianti</a:t>
              </a:r>
              <a:r>
                <a:rPr lang="en-US" altLang="it-IT" sz="1600" b="1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</a:t>
              </a:r>
              <a:r>
                <a:rPr lang="en-US" altLang="it-IT" sz="1600" b="1" dirty="0" err="1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S.r.l</a:t>
              </a:r>
              <a:r>
                <a:rPr lang="en-US" altLang="it-IT" sz="1600" b="1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.</a:t>
              </a:r>
            </a:p>
            <a:p>
              <a:pPr marL="171450" indent="-171450" algn="just" eaLnBrk="0" fontAlgn="base" hangingPunct="0">
                <a:spcBef>
                  <a:spcPts val="100"/>
                </a:spcBef>
                <a:spcAft>
                  <a:spcPts val="400"/>
                </a:spcAft>
                <a:buSzPct val="110000"/>
                <a:buFont typeface="Wingdings" pitchFamily="2" charset="2"/>
                <a:buChar char="§"/>
              </a:pPr>
              <a:r>
                <a:rPr lang="en-US" altLang="it-IT" sz="1600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L’ </a:t>
              </a:r>
              <a:r>
                <a:rPr lang="en-US" altLang="it-IT" sz="1600" dirty="0" err="1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Amministratore</a:t>
              </a:r>
              <a:r>
                <a:rPr lang="en-US" altLang="it-IT" sz="1600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</a:t>
              </a:r>
              <a:r>
                <a:rPr lang="en-US" altLang="it-IT" sz="1600" dirty="0" err="1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Delegato</a:t>
              </a:r>
              <a:r>
                <a:rPr lang="en-US" altLang="it-IT" sz="1600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</a:t>
              </a:r>
              <a:r>
                <a:rPr lang="en-US" altLang="it-IT" sz="1600" dirty="0" err="1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della</a:t>
              </a:r>
              <a:r>
                <a:rPr lang="en-US" altLang="it-IT" sz="1600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Società </a:t>
              </a:r>
              <a:r>
                <a:rPr lang="en-US" altLang="it-IT" sz="1600" dirty="0" err="1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è</a:t>
              </a:r>
              <a:r>
                <a:rPr lang="en-US" altLang="it-IT" sz="1600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Laura Neri.</a:t>
              </a:r>
            </a:p>
            <a:p>
              <a:pPr marL="171450" indent="-171450" algn="just" eaLnBrk="0" fontAlgn="base" hangingPunct="0">
                <a:spcBef>
                  <a:spcPts val="100"/>
                </a:spcBef>
                <a:spcAft>
                  <a:spcPts val="400"/>
                </a:spcAft>
                <a:buSzPct val="110000"/>
                <a:buFont typeface="Wingdings" pitchFamily="2" charset="2"/>
                <a:buChar char="§"/>
              </a:pPr>
              <a:r>
                <a:rPr lang="en-US" altLang="it-IT" sz="1600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La Società </a:t>
              </a:r>
              <a:r>
                <a:rPr lang="en-US" altLang="it-IT" sz="1600" dirty="0" err="1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è</a:t>
              </a:r>
              <a:r>
                <a:rPr lang="en-US" altLang="it-IT" sz="1600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</a:t>
              </a:r>
              <a:r>
                <a:rPr lang="en-US" altLang="it-IT" sz="1600" dirty="0" err="1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amministrata</a:t>
              </a:r>
              <a:r>
                <a:rPr lang="en-US" altLang="it-IT" sz="1600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da un Consiglio di </a:t>
              </a:r>
              <a:r>
                <a:rPr lang="en-US" altLang="it-IT" sz="1600" dirty="0" err="1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Amministrazione</a:t>
              </a:r>
              <a:r>
                <a:rPr lang="en-US" altLang="it-IT" sz="1600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, </a:t>
              </a:r>
              <a:r>
                <a:rPr lang="en-US" altLang="it-IT" sz="1600" dirty="0" err="1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composto</a:t>
              </a:r>
              <a:r>
                <a:rPr lang="en-US" altLang="it-IT" sz="1600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da </a:t>
              </a:r>
              <a:r>
                <a:rPr lang="en-US" altLang="it-IT" sz="1600" b="1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Vincenzo </a:t>
              </a:r>
              <a:r>
                <a:rPr lang="en-US" altLang="it-IT" sz="1600" b="1" dirty="0" err="1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Peponi</a:t>
              </a:r>
              <a:r>
                <a:rPr lang="en-US" altLang="it-IT" sz="1600" b="1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</a:t>
              </a:r>
              <a:r>
                <a:rPr lang="en-US" altLang="it-IT" sz="1600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(Presidente </a:t>
              </a:r>
              <a:r>
                <a:rPr lang="en-US" altLang="it-IT" sz="1600" dirty="0" err="1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Esecutivo</a:t>
              </a:r>
              <a:r>
                <a:rPr lang="en-US" altLang="it-IT" sz="1600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), </a:t>
              </a:r>
              <a:r>
                <a:rPr lang="en-US" altLang="it-IT" sz="1600" b="1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Laura Neri </a:t>
              </a:r>
              <a:r>
                <a:rPr lang="en-US" altLang="it-IT" sz="1600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(</a:t>
              </a:r>
              <a:r>
                <a:rPr lang="en-US" altLang="it-IT" sz="1600" dirty="0" err="1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Amministratore</a:t>
              </a:r>
              <a:r>
                <a:rPr lang="en-US" altLang="it-IT" sz="1600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</a:t>
              </a:r>
              <a:r>
                <a:rPr lang="en-US" altLang="it-IT" sz="1600" dirty="0" err="1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Delegato</a:t>
              </a:r>
              <a:r>
                <a:rPr lang="en-US" altLang="it-IT" sz="1600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) e </a:t>
              </a:r>
              <a:r>
                <a:rPr lang="en-US" altLang="it-IT" sz="1600" b="1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Domenico De Marinis </a:t>
              </a:r>
              <a:r>
                <a:rPr lang="en-US" altLang="it-IT" sz="1600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(Consigliere </a:t>
              </a:r>
              <a:r>
                <a:rPr lang="en-US" altLang="it-IT" sz="1600" dirty="0" err="1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Indipendente</a:t>
              </a:r>
              <a:r>
                <a:rPr lang="en-US" altLang="it-IT" sz="1600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).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FF28F54-48E2-0D43-E589-6A98DF418B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600" y="1565295"/>
              <a:ext cx="7848600" cy="238695"/>
            </a:xfrm>
            <a:prstGeom prst="rect">
              <a:avLst/>
            </a:prstGeom>
            <a:solidFill>
              <a:srgbClr val="0070C0"/>
            </a:solidFill>
            <a:ln w="9525" algn="ctr">
              <a:solidFill>
                <a:srgbClr val="940835"/>
              </a:solidFill>
              <a:miter lim="800000"/>
              <a:headEnd/>
              <a:tailEnd/>
            </a:ln>
            <a:effectLst/>
          </p:spPr>
          <p:txBody>
            <a:bodyPr wrap="square" lIns="46800" tIns="36000" rIns="46800" bIns="36000">
              <a:noAutofit/>
            </a:bodyPr>
            <a:lstStyle/>
            <a:p>
              <a:pPr defTabSz="762000"/>
              <a:r>
                <a:rPr lang="en-US" sz="1200" b="1" dirty="0">
                  <a:solidFill>
                    <a:schemeClr val="bg1"/>
                  </a:solidFill>
                  <a:cs typeface="Arial" panose="020B0604020202020204" pitchFamily="34" charset="0"/>
                </a:rPr>
                <a:t>Governance e </a:t>
              </a:r>
              <a:r>
                <a:rPr lang="en-US" sz="1200" b="1" dirty="0" err="1">
                  <a:solidFill>
                    <a:schemeClr val="bg1"/>
                  </a:solidFill>
                  <a:cs typeface="Arial" panose="020B0604020202020204" pitchFamily="34" charset="0"/>
                </a:rPr>
                <a:t>Azionariato</a:t>
              </a:r>
              <a:endParaRPr lang="en-US" sz="1200" b="1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204C0CD5-9F5A-14EC-1164-A8C6B2505671}"/>
              </a:ext>
            </a:extLst>
          </p:cNvPr>
          <p:cNvSpPr txBox="1"/>
          <p:nvPr/>
        </p:nvSpPr>
        <p:spPr>
          <a:xfrm>
            <a:off x="5257800" y="6642546"/>
            <a:ext cx="1676400" cy="215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>
                <a:latin typeface="+mj-lt"/>
              </a:rPr>
              <a:t>Strictly reserved and confidential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26D2E9-E052-898F-9991-807D8BB51801}"/>
              </a:ext>
            </a:extLst>
          </p:cNvPr>
          <p:cNvGrpSpPr/>
          <p:nvPr/>
        </p:nvGrpSpPr>
        <p:grpSpPr>
          <a:xfrm>
            <a:off x="2192414" y="3057952"/>
            <a:ext cx="7365508" cy="2642002"/>
            <a:chOff x="853735" y="3225398"/>
            <a:chExt cx="7365508" cy="2642002"/>
          </a:xfrm>
        </p:grpSpPr>
        <p:sp>
          <p:nvSpPr>
            <p:cNvPr id="18" name="Rettangolo 17">
              <a:extLst>
                <a:ext uri="{FF2B5EF4-FFF2-40B4-BE49-F238E27FC236}">
                  <a16:creationId xmlns:a16="http://schemas.microsoft.com/office/drawing/2014/main" id="{D1160CEC-08CF-38B4-6B3C-6CCC24B70461}"/>
                </a:ext>
              </a:extLst>
            </p:cNvPr>
            <p:cNvSpPr/>
            <p:nvPr/>
          </p:nvSpPr>
          <p:spPr bwMode="auto">
            <a:xfrm>
              <a:off x="4572000" y="3301598"/>
              <a:ext cx="3647243" cy="2565802"/>
            </a:xfrm>
            <a:prstGeom prst="rect">
              <a:avLst/>
            </a:prstGeom>
            <a:noFill/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080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 dirty="0">
                <a:solidFill>
                  <a:srgbClr val="009999"/>
                </a:solidFill>
                <a:latin typeface="+mj-lt"/>
              </a:endParaRPr>
            </a:p>
          </p:txBody>
        </p:sp>
        <p:sp>
          <p:nvSpPr>
            <p:cNvPr id="10" name="Rettangolo 41">
              <a:extLst>
                <a:ext uri="{FF2B5EF4-FFF2-40B4-BE49-F238E27FC236}">
                  <a16:creationId xmlns:a16="http://schemas.microsoft.com/office/drawing/2014/main" id="{A2FC2A23-44C5-68E7-0BCB-F3D43CF549E9}"/>
                </a:ext>
              </a:extLst>
            </p:cNvPr>
            <p:cNvSpPr/>
            <p:nvPr/>
          </p:nvSpPr>
          <p:spPr bwMode="auto">
            <a:xfrm>
              <a:off x="4648200" y="3225398"/>
              <a:ext cx="3505200" cy="215455"/>
            </a:xfrm>
            <a:prstGeom prst="roundRect">
              <a:avLst/>
            </a:prstGeom>
            <a:solidFill>
              <a:srgbClr val="0070C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108000" tIns="46800" rIns="93600" bIns="4680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762000" fontAlgn="base">
                <a:buClr>
                  <a:srgbClr val="A50021"/>
                </a:buClr>
                <a:buSzPct val="130000"/>
              </a:pPr>
              <a:r>
                <a:rPr lang="it-IT" sz="11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Struttura di Controllo</a:t>
              </a:r>
            </a:p>
          </p:txBody>
        </p:sp>
        <p:sp>
          <p:nvSpPr>
            <p:cNvPr id="19" name="Rettangolo 17">
              <a:extLst>
                <a:ext uri="{FF2B5EF4-FFF2-40B4-BE49-F238E27FC236}">
                  <a16:creationId xmlns:a16="http://schemas.microsoft.com/office/drawing/2014/main" id="{5A83CBE2-1896-B693-DAED-60F87DC93D15}"/>
                </a:ext>
              </a:extLst>
            </p:cNvPr>
            <p:cNvSpPr/>
            <p:nvPr/>
          </p:nvSpPr>
          <p:spPr bwMode="auto">
            <a:xfrm>
              <a:off x="853735" y="3301598"/>
              <a:ext cx="3647243" cy="2565802"/>
            </a:xfrm>
            <a:prstGeom prst="rect">
              <a:avLst/>
            </a:prstGeom>
            <a:noFill/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080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 dirty="0">
                <a:solidFill>
                  <a:srgbClr val="009999"/>
                </a:solidFill>
                <a:latin typeface="+mj-lt"/>
              </a:endParaRPr>
            </a:p>
          </p:txBody>
        </p:sp>
        <p:sp>
          <p:nvSpPr>
            <p:cNvPr id="8" name="Rettangolo 41">
              <a:extLst>
                <a:ext uri="{FF2B5EF4-FFF2-40B4-BE49-F238E27FC236}">
                  <a16:creationId xmlns:a16="http://schemas.microsoft.com/office/drawing/2014/main" id="{8406C838-B3A4-FAC3-038A-B7EE7F9C3013}"/>
                </a:ext>
              </a:extLst>
            </p:cNvPr>
            <p:cNvSpPr/>
            <p:nvPr/>
          </p:nvSpPr>
          <p:spPr bwMode="auto">
            <a:xfrm>
              <a:off x="924757" y="3225398"/>
              <a:ext cx="3505200" cy="215455"/>
            </a:xfrm>
            <a:prstGeom prst="roundRect">
              <a:avLst/>
            </a:prstGeom>
            <a:solidFill>
              <a:srgbClr val="0070C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108000" tIns="46800" rIns="93600" bIns="4680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762000" fontAlgn="base">
                <a:buClr>
                  <a:srgbClr val="A50021"/>
                </a:buClr>
                <a:buSzPct val="130000"/>
              </a:pPr>
              <a:r>
                <a:rPr lang="it-IT" sz="11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Composizione del capitale di Terni Grandi Impianti S.r.l.</a:t>
              </a: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680E2BB-2060-A553-A593-A40B5012C0B3}"/>
              </a:ext>
            </a:extLst>
          </p:cNvPr>
          <p:cNvSpPr/>
          <p:nvPr/>
        </p:nvSpPr>
        <p:spPr>
          <a:xfrm>
            <a:off x="6629400" y="3653482"/>
            <a:ext cx="2514600" cy="31812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7A002B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Terni Grandi </a:t>
            </a:r>
            <a:r>
              <a:rPr lang="en-GB" sz="1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Impianti</a:t>
            </a:r>
            <a:r>
              <a:rPr lang="en-GB" sz="1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S.r.l</a:t>
            </a:r>
            <a:endParaRPr lang="en-IT" sz="12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 descr="A blue and white logo with white text&#10;&#10;AI-generated content may be incorrect.">
            <a:extLst>
              <a:ext uri="{FF2B5EF4-FFF2-40B4-BE49-F238E27FC236}">
                <a16:creationId xmlns:a16="http://schemas.microsoft.com/office/drawing/2014/main" id="{0B7B510A-CE5E-0137-291E-C04290AF7C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0550" y="4529096"/>
            <a:ext cx="732300" cy="1030645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DAB1461-A98E-5C3A-7B63-B4EC7CE6DDD8}"/>
              </a:ext>
            </a:extLst>
          </p:cNvPr>
          <p:cNvCxnSpPr>
            <a:cxnSpLocks/>
          </p:cNvCxnSpPr>
          <p:nvPr/>
        </p:nvCxnSpPr>
        <p:spPr>
          <a:xfrm>
            <a:off x="7886700" y="4038600"/>
            <a:ext cx="0" cy="447990"/>
          </a:xfrm>
          <a:prstGeom prst="straightConnector1">
            <a:avLst/>
          </a:prstGeom>
          <a:ln w="38100">
            <a:solidFill>
              <a:srgbClr val="B1043F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asellaDiTesto 61">
            <a:extLst>
              <a:ext uri="{FF2B5EF4-FFF2-40B4-BE49-F238E27FC236}">
                <a16:creationId xmlns:a16="http://schemas.microsoft.com/office/drawing/2014/main" id="{DC8ACE26-7A2D-7532-06E9-EE67D2496522}"/>
              </a:ext>
            </a:extLst>
          </p:cNvPr>
          <p:cNvSpPr txBox="1"/>
          <p:nvPr/>
        </p:nvSpPr>
        <p:spPr>
          <a:xfrm>
            <a:off x="7879940" y="4081790"/>
            <a:ext cx="5020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100%</a:t>
            </a:r>
          </a:p>
        </p:txBody>
      </p:sp>
      <p:sp>
        <p:nvSpPr>
          <p:cNvPr id="3" name="object 5">
            <a:extLst>
              <a:ext uri="{FF2B5EF4-FFF2-40B4-BE49-F238E27FC236}">
                <a16:creationId xmlns:a16="http://schemas.microsoft.com/office/drawing/2014/main" id="{9857CEAC-4D4F-1052-957B-528FDB38F5E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7276" y="22352"/>
            <a:ext cx="6028385" cy="364664"/>
          </a:xfrm>
          <a:prstGeom prst="rect">
            <a:avLst/>
          </a:prstGeom>
        </p:spPr>
        <p:txBody>
          <a:bodyPr vert="horz" wrap="square" lIns="0" tIns="86817" rIns="0" bIns="0" rtlCol="0">
            <a:spAutoFit/>
          </a:bodyPr>
          <a:lstStyle/>
          <a:p>
            <a:pPr marL="103505">
              <a:lnSpc>
                <a:spcPct val="100000"/>
              </a:lnSpc>
              <a:spcBef>
                <a:spcPts val="100"/>
              </a:spcBef>
            </a:pPr>
            <a:r>
              <a:rPr spc="-200" dirty="0"/>
              <a:t>TERNIENERGIAPROGETTI</a:t>
            </a:r>
            <a:r>
              <a:rPr spc="-215" dirty="0"/>
              <a:t> </a:t>
            </a:r>
            <a:r>
              <a:rPr dirty="0"/>
              <a:t>–</a:t>
            </a:r>
            <a:r>
              <a:rPr spc="-140" dirty="0"/>
              <a:t> </a:t>
            </a:r>
            <a:r>
              <a:rPr lang="it-IT" spc="-155" dirty="0"/>
              <a:t>STRUTTURA SOCETARIA</a:t>
            </a:r>
            <a:endParaRPr spc="-155" dirty="0"/>
          </a:p>
        </p:txBody>
      </p:sp>
      <p:pic>
        <p:nvPicPr>
          <p:cNvPr id="5" name="object 15">
            <a:extLst>
              <a:ext uri="{FF2B5EF4-FFF2-40B4-BE49-F238E27FC236}">
                <a16:creationId xmlns:a16="http://schemas.microsoft.com/office/drawing/2014/main" id="{F469AC96-D67C-1024-E57D-21621265B8A9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" y="39535"/>
            <a:ext cx="570013" cy="505802"/>
          </a:xfrm>
          <a:prstGeom prst="rect">
            <a:avLst/>
          </a:prstGeom>
        </p:spPr>
      </p:pic>
      <p:grpSp>
        <p:nvGrpSpPr>
          <p:cNvPr id="7" name="object 2">
            <a:extLst>
              <a:ext uri="{FF2B5EF4-FFF2-40B4-BE49-F238E27FC236}">
                <a16:creationId xmlns:a16="http://schemas.microsoft.com/office/drawing/2014/main" id="{25044588-C0AE-415C-3C5F-9C6C806CCF7E}"/>
              </a:ext>
            </a:extLst>
          </p:cNvPr>
          <p:cNvGrpSpPr/>
          <p:nvPr/>
        </p:nvGrpSpPr>
        <p:grpSpPr>
          <a:xfrm>
            <a:off x="153923" y="6390126"/>
            <a:ext cx="2543810" cy="467995"/>
            <a:chOff x="153923" y="6390126"/>
            <a:chExt cx="2543810" cy="467995"/>
          </a:xfrm>
        </p:grpSpPr>
        <p:sp>
          <p:nvSpPr>
            <p:cNvPr id="12" name="object 3">
              <a:extLst>
                <a:ext uri="{FF2B5EF4-FFF2-40B4-BE49-F238E27FC236}">
                  <a16:creationId xmlns:a16="http://schemas.microsoft.com/office/drawing/2014/main" id="{4D2DE978-7C02-832F-C7E3-4E409841E8B5}"/>
                </a:ext>
              </a:extLst>
            </p:cNvPr>
            <p:cNvSpPr/>
            <p:nvPr/>
          </p:nvSpPr>
          <p:spPr>
            <a:xfrm>
              <a:off x="190500" y="6452616"/>
              <a:ext cx="2467610" cy="346075"/>
            </a:xfrm>
            <a:custGeom>
              <a:avLst/>
              <a:gdLst/>
              <a:ahLst/>
              <a:cxnLst/>
              <a:rect l="l" t="t" r="r" b="b"/>
              <a:pathLst>
                <a:path w="2467610" h="346075">
                  <a:moveTo>
                    <a:pt x="2467356" y="0"/>
                  </a:moveTo>
                  <a:lnTo>
                    <a:pt x="0" y="0"/>
                  </a:lnTo>
                  <a:lnTo>
                    <a:pt x="0" y="345948"/>
                  </a:lnTo>
                  <a:lnTo>
                    <a:pt x="2467356" y="345948"/>
                  </a:lnTo>
                  <a:lnTo>
                    <a:pt x="24673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4">
              <a:extLst>
                <a:ext uri="{FF2B5EF4-FFF2-40B4-BE49-F238E27FC236}">
                  <a16:creationId xmlns:a16="http://schemas.microsoft.com/office/drawing/2014/main" id="{4D3CC61B-CD3F-A989-2F4C-A7C81C2EFBE2}"/>
                </a:ext>
              </a:extLst>
            </p:cNvPr>
            <p:cNvSpPr/>
            <p:nvPr/>
          </p:nvSpPr>
          <p:spPr>
            <a:xfrm>
              <a:off x="190500" y="6452616"/>
              <a:ext cx="2467610" cy="346075"/>
            </a:xfrm>
            <a:custGeom>
              <a:avLst/>
              <a:gdLst/>
              <a:ahLst/>
              <a:cxnLst/>
              <a:rect l="l" t="t" r="r" b="b"/>
              <a:pathLst>
                <a:path w="2467610" h="346075">
                  <a:moveTo>
                    <a:pt x="0" y="345948"/>
                  </a:moveTo>
                  <a:lnTo>
                    <a:pt x="2467356" y="345948"/>
                  </a:lnTo>
                  <a:lnTo>
                    <a:pt x="2467356" y="0"/>
                  </a:lnTo>
                  <a:lnTo>
                    <a:pt x="0" y="0"/>
                  </a:lnTo>
                  <a:lnTo>
                    <a:pt x="0" y="345948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6" name="Immagine 15">
            <a:extLst>
              <a:ext uri="{FF2B5EF4-FFF2-40B4-BE49-F238E27FC236}">
                <a16:creationId xmlns:a16="http://schemas.microsoft.com/office/drawing/2014/main" id="{1DD954CA-151D-FADB-D6A8-9ED7BAE5BA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8352" y="3443092"/>
            <a:ext cx="3504616" cy="2116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9797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3923" y="6390126"/>
            <a:ext cx="2543810" cy="467995"/>
            <a:chOff x="153923" y="6390126"/>
            <a:chExt cx="2543810" cy="467995"/>
          </a:xfrm>
        </p:grpSpPr>
        <p:sp>
          <p:nvSpPr>
            <p:cNvPr id="3" name="object 3"/>
            <p:cNvSpPr/>
            <p:nvPr/>
          </p:nvSpPr>
          <p:spPr>
            <a:xfrm>
              <a:off x="190500" y="6452616"/>
              <a:ext cx="2467610" cy="346075"/>
            </a:xfrm>
            <a:custGeom>
              <a:avLst/>
              <a:gdLst/>
              <a:ahLst/>
              <a:cxnLst/>
              <a:rect l="l" t="t" r="r" b="b"/>
              <a:pathLst>
                <a:path w="2467610" h="346075">
                  <a:moveTo>
                    <a:pt x="2467356" y="0"/>
                  </a:moveTo>
                  <a:lnTo>
                    <a:pt x="0" y="0"/>
                  </a:lnTo>
                  <a:lnTo>
                    <a:pt x="0" y="345948"/>
                  </a:lnTo>
                  <a:lnTo>
                    <a:pt x="2467356" y="345948"/>
                  </a:lnTo>
                  <a:lnTo>
                    <a:pt x="24673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90500" y="6452616"/>
              <a:ext cx="2467610" cy="346075"/>
            </a:xfrm>
            <a:custGeom>
              <a:avLst/>
              <a:gdLst/>
              <a:ahLst/>
              <a:cxnLst/>
              <a:rect l="l" t="t" r="r" b="b"/>
              <a:pathLst>
                <a:path w="2467610" h="346075">
                  <a:moveTo>
                    <a:pt x="0" y="345948"/>
                  </a:moveTo>
                  <a:lnTo>
                    <a:pt x="2467356" y="345948"/>
                  </a:lnTo>
                  <a:lnTo>
                    <a:pt x="2467356" y="0"/>
                  </a:lnTo>
                  <a:lnTo>
                    <a:pt x="0" y="0"/>
                  </a:lnTo>
                  <a:lnTo>
                    <a:pt x="0" y="345948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57276" y="22352"/>
            <a:ext cx="6028385" cy="364664"/>
          </a:xfrm>
          <a:prstGeom prst="rect">
            <a:avLst/>
          </a:prstGeom>
        </p:spPr>
        <p:txBody>
          <a:bodyPr vert="horz" wrap="square" lIns="0" tIns="86817" rIns="0" bIns="0" rtlCol="0">
            <a:spAutoFit/>
          </a:bodyPr>
          <a:lstStyle/>
          <a:p>
            <a:pPr marL="103505">
              <a:lnSpc>
                <a:spcPct val="100000"/>
              </a:lnSpc>
              <a:spcBef>
                <a:spcPts val="100"/>
              </a:spcBef>
            </a:pPr>
            <a:r>
              <a:rPr spc="-200" dirty="0"/>
              <a:t>TERNIENERGIAPROGETTI</a:t>
            </a:r>
            <a:r>
              <a:rPr spc="-215" dirty="0"/>
              <a:t> </a:t>
            </a:r>
            <a:r>
              <a:rPr dirty="0"/>
              <a:t>–</a:t>
            </a:r>
            <a:r>
              <a:rPr spc="-140" dirty="0"/>
              <a:t> </a:t>
            </a:r>
            <a:r>
              <a:rPr lang="it-IT" spc="-155" dirty="0"/>
              <a:t>LE ATT I V ITA’</a:t>
            </a:r>
            <a:endParaRPr spc="-155" dirty="0"/>
          </a:p>
        </p:txBody>
      </p:sp>
      <p:sp>
        <p:nvSpPr>
          <p:cNvPr id="6" name="object 6"/>
          <p:cNvSpPr/>
          <p:nvPr/>
        </p:nvSpPr>
        <p:spPr>
          <a:xfrm>
            <a:off x="513492" y="855589"/>
            <a:ext cx="1624965" cy="722630"/>
          </a:xfrm>
          <a:custGeom>
            <a:avLst/>
            <a:gdLst/>
            <a:ahLst/>
            <a:cxnLst/>
            <a:rect l="l" t="t" r="r" b="b"/>
            <a:pathLst>
              <a:path w="1624964" h="722630">
                <a:moveTo>
                  <a:pt x="120396" y="0"/>
                </a:moveTo>
                <a:lnTo>
                  <a:pt x="1624584" y="0"/>
                </a:lnTo>
                <a:lnTo>
                  <a:pt x="1624584" y="601979"/>
                </a:lnTo>
                <a:lnTo>
                  <a:pt x="1615186" y="648842"/>
                </a:lnTo>
                <a:lnTo>
                  <a:pt x="1589278" y="687070"/>
                </a:lnTo>
                <a:lnTo>
                  <a:pt x="1551051" y="712977"/>
                </a:lnTo>
                <a:lnTo>
                  <a:pt x="1504188" y="722376"/>
                </a:lnTo>
                <a:lnTo>
                  <a:pt x="0" y="722376"/>
                </a:lnTo>
                <a:lnTo>
                  <a:pt x="0" y="120396"/>
                </a:lnTo>
                <a:lnTo>
                  <a:pt x="9461" y="73533"/>
                </a:lnTo>
                <a:lnTo>
                  <a:pt x="35255" y="35178"/>
                </a:lnTo>
                <a:lnTo>
                  <a:pt x="73532" y="9398"/>
                </a:lnTo>
                <a:lnTo>
                  <a:pt x="120396" y="0"/>
                </a:lnTo>
                <a:close/>
              </a:path>
            </a:pathLst>
          </a:custGeom>
          <a:solidFill>
            <a:srgbClr val="0070C0"/>
          </a:solidFill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126337" y="1096889"/>
            <a:ext cx="337185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135" dirty="0">
                <a:solidFill>
                  <a:schemeClr val="bg1"/>
                </a:solidFill>
                <a:latin typeface="Arial"/>
                <a:cs typeface="Arial"/>
              </a:rPr>
              <a:t>EPC</a:t>
            </a:r>
            <a:endParaRPr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470068" y="642366"/>
            <a:ext cx="7961630" cy="1874872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286385" indent="-273685">
              <a:lnSpc>
                <a:spcPct val="100000"/>
              </a:lnSpc>
              <a:spcBef>
                <a:spcPts val="700"/>
              </a:spcBef>
              <a:buFont typeface="Wingdings"/>
              <a:buChar char=""/>
              <a:tabLst>
                <a:tab pos="286385" algn="l"/>
              </a:tabLst>
            </a:pPr>
            <a:r>
              <a:rPr sz="1600" spc="-15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Rete di partnership esterne per l'individuazione dei siti e </a:t>
            </a:r>
            <a:r>
              <a:rPr sz="1600" spc="-15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l'ottenimento</a:t>
            </a:r>
            <a:r>
              <a:rPr sz="1600" spc="-15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de</a:t>
            </a:r>
            <a:r>
              <a:rPr lang="it-IT" sz="1600" spc="-15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ll</a:t>
            </a:r>
            <a:r>
              <a:rPr sz="1600" spc="-15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 </a:t>
            </a:r>
            <a:r>
              <a:rPr sz="1600" spc="-15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autorizzazioni</a:t>
            </a:r>
            <a:r>
              <a:rPr sz="1600" spc="-15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sz="1600" spc="-15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amministrative</a:t>
            </a:r>
            <a:r>
              <a:rPr lang="it-IT" sz="1600" spc="-15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;</a:t>
            </a:r>
            <a:endParaRPr sz="1600" spc="-15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286385" indent="-273685">
              <a:lnSpc>
                <a:spcPct val="100000"/>
              </a:lnSpc>
              <a:spcBef>
                <a:spcPts val="600"/>
              </a:spcBef>
              <a:buFont typeface="Wingdings"/>
              <a:buChar char=""/>
              <a:tabLst>
                <a:tab pos="286385" algn="l"/>
              </a:tabLst>
            </a:pPr>
            <a:r>
              <a:rPr sz="1600" spc="-15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Progettazione tecnica e autorizzativa per la </a:t>
            </a:r>
            <a:r>
              <a:rPr sz="1600" spc="-15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realizzazione</a:t>
            </a:r>
            <a:r>
              <a:rPr sz="1600" spc="-15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sz="1600" spc="-15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dell'impianto</a:t>
            </a:r>
            <a:r>
              <a:rPr lang="it-IT" sz="1600" spc="-15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;</a:t>
            </a:r>
          </a:p>
          <a:p>
            <a:pPr marL="286385" indent="-273685">
              <a:lnSpc>
                <a:spcPct val="100000"/>
              </a:lnSpc>
              <a:spcBef>
                <a:spcPts val="600"/>
              </a:spcBef>
              <a:buFont typeface="Wingdings"/>
              <a:buChar char=""/>
              <a:tabLst>
                <a:tab pos="286385" algn="l"/>
              </a:tabLst>
            </a:pPr>
            <a:r>
              <a:rPr lang="it-IT" sz="1600" spc="-15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Procurement e coordinamento delle forniture con controllo della filiera di produzione per i componenti principali  (moduli, strutture fisse strutture </a:t>
            </a:r>
            <a:r>
              <a:rPr lang="it-IT" sz="1600" spc="-15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traker</a:t>
            </a:r>
            <a:r>
              <a:rPr lang="it-IT" sz="1600" spc="-15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 inverter, trasformatori);</a:t>
            </a:r>
          </a:p>
          <a:p>
            <a:pPr marL="286385" indent="-273685">
              <a:lnSpc>
                <a:spcPct val="100000"/>
              </a:lnSpc>
              <a:spcBef>
                <a:spcPts val="600"/>
              </a:spcBef>
              <a:buFont typeface="Wingdings"/>
              <a:buChar char=""/>
              <a:tabLst>
                <a:tab pos="286385" algn="l"/>
              </a:tabLst>
            </a:pPr>
            <a:r>
              <a:rPr lang="it-IT" sz="1600" spc="-15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Costruzione in qualità e sicurezza dei lavoratori e ambientale; </a:t>
            </a:r>
          </a:p>
          <a:p>
            <a:pPr marL="286385" indent="-273685">
              <a:spcBef>
                <a:spcPts val="600"/>
              </a:spcBef>
              <a:buFont typeface="Wingdings"/>
              <a:buChar char=""/>
              <a:tabLst>
                <a:tab pos="286385" algn="l"/>
              </a:tabLst>
            </a:pPr>
            <a:r>
              <a:rPr lang="it-IT" sz="1600" spc="-15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Direzione e coordinamento delle attività di costruzione in campo fino al collaudo e messa in esercizio.</a:t>
            </a:r>
          </a:p>
        </p:txBody>
      </p:sp>
      <p:sp>
        <p:nvSpPr>
          <p:cNvPr id="9" name="object 9"/>
          <p:cNvSpPr/>
          <p:nvPr/>
        </p:nvSpPr>
        <p:spPr>
          <a:xfrm>
            <a:off x="513491" y="4547907"/>
            <a:ext cx="1624965" cy="723900"/>
          </a:xfrm>
          <a:custGeom>
            <a:avLst/>
            <a:gdLst/>
            <a:ahLst/>
            <a:cxnLst/>
            <a:rect l="l" t="t" r="r" b="b"/>
            <a:pathLst>
              <a:path w="1624964" h="723900">
                <a:moveTo>
                  <a:pt x="120650" y="0"/>
                </a:moveTo>
                <a:lnTo>
                  <a:pt x="1624596" y="0"/>
                </a:lnTo>
                <a:lnTo>
                  <a:pt x="1624596" y="603250"/>
                </a:lnTo>
                <a:lnTo>
                  <a:pt x="1615071" y="650113"/>
                </a:lnTo>
                <a:lnTo>
                  <a:pt x="1589290" y="688467"/>
                </a:lnTo>
                <a:lnTo>
                  <a:pt x="1550936" y="714375"/>
                </a:lnTo>
                <a:lnTo>
                  <a:pt x="1503946" y="723900"/>
                </a:lnTo>
                <a:lnTo>
                  <a:pt x="0" y="723900"/>
                </a:lnTo>
                <a:lnTo>
                  <a:pt x="0" y="120650"/>
                </a:lnTo>
                <a:lnTo>
                  <a:pt x="9474" y="73660"/>
                </a:lnTo>
                <a:lnTo>
                  <a:pt x="35331" y="35306"/>
                </a:lnTo>
                <a:lnTo>
                  <a:pt x="73685" y="9398"/>
                </a:lnTo>
                <a:lnTo>
                  <a:pt x="120650" y="0"/>
                </a:lnTo>
                <a:close/>
              </a:path>
            </a:pathLst>
          </a:custGeom>
          <a:solidFill>
            <a:srgbClr val="0070C0"/>
          </a:solidFill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611943" y="4675812"/>
            <a:ext cx="1537399" cy="4443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105" dirty="0">
                <a:solidFill>
                  <a:schemeClr val="bg1"/>
                </a:solidFill>
                <a:latin typeface="Arial"/>
                <a:cs typeface="Arial"/>
              </a:rPr>
              <a:t>O&amp;M</a:t>
            </a:r>
            <a:r>
              <a:rPr lang="it-IT" sz="1400" b="1" spc="-105" dirty="0">
                <a:solidFill>
                  <a:schemeClr val="bg1"/>
                </a:solidFill>
                <a:latin typeface="Arial"/>
                <a:cs typeface="Arial"/>
              </a:rPr>
              <a:t> , REVAMPING E REPOWERING</a:t>
            </a:r>
            <a:endParaRPr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470068" y="4431730"/>
            <a:ext cx="7794625" cy="228972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86385" indent="-273685">
              <a:lnSpc>
                <a:spcPct val="100000"/>
              </a:lnSpc>
              <a:spcBef>
                <a:spcPts val="95"/>
              </a:spcBef>
              <a:buFont typeface="Wingdings"/>
              <a:buChar char=""/>
              <a:tabLst>
                <a:tab pos="286385" algn="l"/>
              </a:tabLst>
            </a:pPr>
            <a:r>
              <a:rPr sz="1600" spc="-150" dirty="0">
                <a:latin typeface="Microsoft Sans Serif"/>
                <a:cs typeface="Microsoft Sans Serif"/>
              </a:rPr>
              <a:t>Focalizzazione su l'attività di O&amp;M degli impianti, caratterizzata da margini elevati e rendimenti stabili, e</a:t>
            </a:r>
          </a:p>
          <a:p>
            <a:pPr marL="286385">
              <a:lnSpc>
                <a:spcPct val="100000"/>
              </a:lnSpc>
            </a:pPr>
            <a:r>
              <a:rPr sz="1600" spc="-150" dirty="0">
                <a:latin typeface="Microsoft Sans Serif"/>
                <a:cs typeface="Microsoft Sans Serif"/>
              </a:rPr>
              <a:t>raggiungimento di prestazioni ottimali </a:t>
            </a:r>
            <a:r>
              <a:rPr sz="1600" spc="-150" dirty="0" err="1">
                <a:latin typeface="Microsoft Sans Serif"/>
                <a:cs typeface="Microsoft Sans Serif"/>
              </a:rPr>
              <a:t>nel</a:t>
            </a:r>
            <a:r>
              <a:rPr sz="1600" spc="-150" dirty="0">
                <a:latin typeface="Microsoft Sans Serif"/>
                <a:cs typeface="Microsoft Sans Serif"/>
              </a:rPr>
              <a:t> tempo</a:t>
            </a:r>
            <a:r>
              <a:rPr lang="it-IT" sz="1600" spc="-150" dirty="0">
                <a:latin typeface="Microsoft Sans Serif"/>
                <a:cs typeface="Microsoft Sans Serif"/>
              </a:rPr>
              <a:t>;</a:t>
            </a:r>
            <a:endParaRPr sz="1600" spc="-150" dirty="0">
              <a:latin typeface="Microsoft Sans Serif"/>
              <a:cs typeface="Microsoft Sans Serif"/>
            </a:endParaRPr>
          </a:p>
          <a:p>
            <a:pPr marL="286385" indent="-273685">
              <a:lnSpc>
                <a:spcPct val="100000"/>
              </a:lnSpc>
              <a:spcBef>
                <a:spcPts val="605"/>
              </a:spcBef>
              <a:buFont typeface="Wingdings"/>
              <a:buChar char=""/>
              <a:tabLst>
                <a:tab pos="286385" algn="l"/>
              </a:tabLst>
            </a:pPr>
            <a:r>
              <a:rPr sz="1600" spc="-150" dirty="0">
                <a:latin typeface="Microsoft Sans Serif"/>
                <a:cs typeface="Microsoft Sans Serif"/>
              </a:rPr>
              <a:t>Integrazione di soluzioni digitali per migliorare le prestazioni e il monitoraggio degli </a:t>
            </a:r>
            <a:r>
              <a:rPr sz="1600" spc="-150" dirty="0" err="1">
                <a:latin typeface="Microsoft Sans Serif"/>
                <a:cs typeface="Microsoft Sans Serif"/>
              </a:rPr>
              <a:t>impianti</a:t>
            </a:r>
            <a:r>
              <a:rPr lang="it-IT" sz="1600" spc="-150" dirty="0">
                <a:latin typeface="Microsoft Sans Serif"/>
                <a:cs typeface="Microsoft Sans Serif"/>
              </a:rPr>
              <a:t>;</a:t>
            </a:r>
          </a:p>
          <a:p>
            <a:pPr marL="286385" indent="-273685">
              <a:lnSpc>
                <a:spcPct val="100000"/>
              </a:lnSpc>
              <a:spcBef>
                <a:spcPts val="605"/>
              </a:spcBef>
              <a:buFont typeface="Wingdings"/>
              <a:buChar char=""/>
              <a:tabLst>
                <a:tab pos="286385" algn="l"/>
              </a:tabLst>
            </a:pPr>
            <a:r>
              <a:rPr lang="it-IT" sz="1600" spc="-150" dirty="0">
                <a:latin typeface="Microsoft Sans Serif"/>
                <a:cs typeface="Microsoft Sans Serif"/>
              </a:rPr>
              <a:t>Gestione operativa e manutenzione di impianti fotovoltaici in esercizio mediante contratti pluriennali, con monitoraggio tecnico-funzionale e controllo delle performance anche tramite piattaforme digitali;</a:t>
            </a:r>
          </a:p>
          <a:p>
            <a:pPr marL="286385" indent="-273685">
              <a:lnSpc>
                <a:spcPct val="100000"/>
              </a:lnSpc>
              <a:spcBef>
                <a:spcPts val="605"/>
              </a:spcBef>
              <a:buFont typeface="Wingdings"/>
              <a:buChar char=""/>
              <a:tabLst>
                <a:tab pos="286385" algn="l"/>
              </a:tabLst>
            </a:pPr>
            <a:r>
              <a:rPr lang="it-IT" sz="1600" spc="-150" dirty="0">
                <a:latin typeface="Microsoft Sans Serif"/>
                <a:cs typeface="Microsoft Sans Serif"/>
              </a:rPr>
              <a:t>Esecuzione di interventi di manutenzione ordinaria e straordinaria, oltre ad attività di revamping e repowering per migliorare efficienza e affidabilità,</a:t>
            </a:r>
          </a:p>
          <a:p>
            <a:pPr marL="286385" indent="-273685">
              <a:lnSpc>
                <a:spcPct val="100000"/>
              </a:lnSpc>
              <a:spcBef>
                <a:spcPts val="605"/>
              </a:spcBef>
              <a:buFont typeface="Wingdings"/>
              <a:buChar char=""/>
              <a:tabLst>
                <a:tab pos="286385" algn="l"/>
              </a:tabLst>
            </a:pPr>
            <a:endParaRPr sz="1600" spc="-150" dirty="0">
              <a:latin typeface="Microsoft Sans Serif"/>
              <a:cs typeface="Microsoft Sans Serif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470068" y="2716905"/>
            <a:ext cx="7697189" cy="151515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86385" indent="-273685">
              <a:lnSpc>
                <a:spcPct val="100000"/>
              </a:lnSpc>
              <a:spcBef>
                <a:spcPts val="95"/>
              </a:spcBef>
              <a:buFont typeface="Wingdings"/>
              <a:buChar char=""/>
              <a:tabLst>
                <a:tab pos="286385" algn="l"/>
              </a:tabLst>
            </a:pPr>
            <a:r>
              <a:rPr lang="it-IT" sz="1600" spc="-150" dirty="0">
                <a:latin typeface="Microsoft Sans Serif"/>
                <a:cs typeface="Microsoft Sans Serif"/>
              </a:rPr>
              <a:t>Esecuzione delle opere meccaniche ed elettriche che costituiscono le infrastrutture dell’impianto, incluse strutture di supporto, tracker, opere civili, fondazioni e cavidotti</a:t>
            </a:r>
          </a:p>
          <a:p>
            <a:pPr marL="286385" indent="-273685">
              <a:lnSpc>
                <a:spcPct val="100000"/>
              </a:lnSpc>
              <a:spcBef>
                <a:spcPts val="95"/>
              </a:spcBef>
              <a:buFont typeface="Wingdings"/>
              <a:buChar char=""/>
              <a:tabLst>
                <a:tab pos="286385" algn="l"/>
              </a:tabLst>
            </a:pPr>
            <a:r>
              <a:rPr lang="it-IT" sz="1600" spc="-150" dirty="0">
                <a:latin typeface="Microsoft Sans Serif"/>
                <a:cs typeface="Microsoft Sans Serif"/>
              </a:rPr>
              <a:t>Installazione e cablaggio dei quadri elettrici, cabine di trasformazione e sistemi di connessione alla rete fino alla predisposizione per il collaudo</a:t>
            </a:r>
          </a:p>
          <a:p>
            <a:pPr marL="286385" indent="-273685">
              <a:lnSpc>
                <a:spcPct val="100000"/>
              </a:lnSpc>
              <a:spcBef>
                <a:spcPts val="95"/>
              </a:spcBef>
              <a:buFont typeface="Wingdings"/>
              <a:buChar char=""/>
              <a:tabLst>
                <a:tab pos="286385" algn="l"/>
              </a:tabLst>
            </a:pPr>
            <a:r>
              <a:rPr lang="it-IT" sz="1600" spc="-150" dirty="0">
                <a:latin typeface="Microsoft Sans Serif"/>
                <a:cs typeface="Microsoft Sans Serif"/>
              </a:rPr>
              <a:t>Operatività sia come sub-contractor per grandi EPC sia su incarico diretto del committente, con gestione tecnica e operativa del cantiere,</a:t>
            </a:r>
          </a:p>
        </p:txBody>
      </p:sp>
      <p:sp>
        <p:nvSpPr>
          <p:cNvPr id="13" name="object 13"/>
          <p:cNvSpPr/>
          <p:nvPr/>
        </p:nvSpPr>
        <p:spPr>
          <a:xfrm>
            <a:off x="513491" y="2778046"/>
            <a:ext cx="1624965" cy="722630"/>
          </a:xfrm>
          <a:custGeom>
            <a:avLst/>
            <a:gdLst/>
            <a:ahLst/>
            <a:cxnLst/>
            <a:rect l="l" t="t" r="r" b="b"/>
            <a:pathLst>
              <a:path w="1624964" h="722629">
                <a:moveTo>
                  <a:pt x="120395" y="0"/>
                </a:moveTo>
                <a:lnTo>
                  <a:pt x="1624596" y="0"/>
                </a:lnTo>
                <a:lnTo>
                  <a:pt x="1624596" y="601979"/>
                </a:lnTo>
                <a:lnTo>
                  <a:pt x="1615071" y="648842"/>
                </a:lnTo>
                <a:lnTo>
                  <a:pt x="1589290" y="687069"/>
                </a:lnTo>
                <a:lnTo>
                  <a:pt x="1551063" y="712850"/>
                </a:lnTo>
                <a:lnTo>
                  <a:pt x="1504200" y="722375"/>
                </a:lnTo>
                <a:lnTo>
                  <a:pt x="0" y="722375"/>
                </a:lnTo>
                <a:lnTo>
                  <a:pt x="0" y="120395"/>
                </a:lnTo>
                <a:lnTo>
                  <a:pt x="9461" y="73405"/>
                </a:lnTo>
                <a:lnTo>
                  <a:pt x="35255" y="35178"/>
                </a:lnTo>
                <a:lnTo>
                  <a:pt x="73532" y="9397"/>
                </a:lnTo>
                <a:lnTo>
                  <a:pt x="120395" y="0"/>
                </a:lnTo>
                <a:close/>
              </a:path>
            </a:pathLst>
          </a:custGeom>
          <a:solidFill>
            <a:srgbClr val="0070C0"/>
          </a:solidFill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959213" y="3022653"/>
            <a:ext cx="106553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60020">
              <a:lnSpc>
                <a:spcPct val="100000"/>
              </a:lnSpc>
              <a:spcBef>
                <a:spcPts val="100"/>
              </a:spcBef>
            </a:pPr>
            <a:r>
              <a:rPr lang="it-IT" sz="1400" b="1" spc="-10" dirty="0">
                <a:solidFill>
                  <a:schemeClr val="bg1"/>
                </a:solidFill>
                <a:latin typeface="Arial"/>
                <a:cs typeface="Arial"/>
              </a:rPr>
              <a:t>BOP</a:t>
            </a:r>
            <a:endParaRPr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5" name="object 1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39535"/>
            <a:ext cx="570013" cy="505802"/>
          </a:xfrm>
          <a:prstGeom prst="rect">
            <a:avLst/>
          </a:prstGeom>
        </p:spPr>
      </p:pic>
      <p:cxnSp>
        <p:nvCxnSpPr>
          <p:cNvPr id="17" name="Connettore diritto 16">
            <a:extLst>
              <a:ext uri="{FF2B5EF4-FFF2-40B4-BE49-F238E27FC236}">
                <a16:creationId xmlns:a16="http://schemas.microsoft.com/office/drawing/2014/main" id="{9F7454DE-DAB0-64CF-1E5C-0492859693EE}"/>
              </a:ext>
            </a:extLst>
          </p:cNvPr>
          <p:cNvCxnSpPr>
            <a:cxnSpLocks/>
          </p:cNvCxnSpPr>
          <p:nvPr/>
        </p:nvCxnSpPr>
        <p:spPr>
          <a:xfrm>
            <a:off x="557276" y="2590800"/>
            <a:ext cx="987442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diritto 18">
            <a:extLst>
              <a:ext uri="{FF2B5EF4-FFF2-40B4-BE49-F238E27FC236}">
                <a16:creationId xmlns:a16="http://schemas.microsoft.com/office/drawing/2014/main" id="{FAAFDBB3-475F-A555-973A-629A15F068F4}"/>
              </a:ext>
            </a:extLst>
          </p:cNvPr>
          <p:cNvCxnSpPr>
            <a:cxnSpLocks/>
          </p:cNvCxnSpPr>
          <p:nvPr/>
        </p:nvCxnSpPr>
        <p:spPr>
          <a:xfrm>
            <a:off x="557276" y="4343400"/>
            <a:ext cx="987442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8429" y="6389878"/>
            <a:ext cx="2559050" cy="468630"/>
            <a:chOff x="138429" y="6389878"/>
            <a:chExt cx="2559050" cy="468630"/>
          </a:xfrm>
        </p:grpSpPr>
        <p:sp>
          <p:nvSpPr>
            <p:cNvPr id="3" name="object 3"/>
            <p:cNvSpPr/>
            <p:nvPr/>
          </p:nvSpPr>
          <p:spPr>
            <a:xfrm>
              <a:off x="144779" y="6396228"/>
              <a:ext cx="2481580" cy="422275"/>
            </a:xfrm>
            <a:custGeom>
              <a:avLst/>
              <a:gdLst/>
              <a:ahLst/>
              <a:cxnLst/>
              <a:rect l="l" t="t" r="r" b="b"/>
              <a:pathLst>
                <a:path w="2481580" h="422275">
                  <a:moveTo>
                    <a:pt x="2481072" y="0"/>
                  </a:moveTo>
                  <a:lnTo>
                    <a:pt x="0" y="0"/>
                  </a:lnTo>
                  <a:lnTo>
                    <a:pt x="0" y="422148"/>
                  </a:lnTo>
                  <a:lnTo>
                    <a:pt x="2481072" y="422148"/>
                  </a:lnTo>
                  <a:lnTo>
                    <a:pt x="24810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44779" y="6396228"/>
              <a:ext cx="2481580" cy="422275"/>
            </a:xfrm>
            <a:custGeom>
              <a:avLst/>
              <a:gdLst/>
              <a:ahLst/>
              <a:cxnLst/>
              <a:rect l="l" t="t" r="r" b="b"/>
              <a:pathLst>
                <a:path w="2481580" h="422275">
                  <a:moveTo>
                    <a:pt x="0" y="422148"/>
                  </a:moveTo>
                  <a:lnTo>
                    <a:pt x="2481072" y="422148"/>
                  </a:lnTo>
                  <a:lnTo>
                    <a:pt x="2481072" y="0"/>
                  </a:lnTo>
                  <a:lnTo>
                    <a:pt x="0" y="0"/>
                  </a:lnTo>
                  <a:lnTo>
                    <a:pt x="0" y="422148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86817" rIns="0" bIns="0" rtlCol="0">
            <a:spAutoFit/>
          </a:bodyPr>
          <a:lstStyle/>
          <a:p>
            <a:pPr marL="103505">
              <a:lnSpc>
                <a:spcPct val="100000"/>
              </a:lnSpc>
              <a:spcBef>
                <a:spcPts val="100"/>
              </a:spcBef>
            </a:pPr>
            <a:r>
              <a:rPr spc="-215" dirty="0"/>
              <a:t>UN'ORGANIZZAZIONE</a:t>
            </a:r>
            <a:r>
              <a:rPr spc="-120" dirty="0"/>
              <a:t> </a:t>
            </a:r>
            <a:r>
              <a:rPr spc="-215" dirty="0"/>
              <a:t>COLLAUDATAE</a:t>
            </a:r>
            <a:r>
              <a:rPr spc="-240" dirty="0"/>
              <a:t> </a:t>
            </a:r>
            <a:r>
              <a:rPr spc="-145" dirty="0"/>
              <a:t>AFFIDABILE</a:t>
            </a:r>
          </a:p>
        </p:txBody>
      </p:sp>
      <p:sp>
        <p:nvSpPr>
          <p:cNvPr id="6" name="object 6"/>
          <p:cNvSpPr/>
          <p:nvPr/>
        </p:nvSpPr>
        <p:spPr>
          <a:xfrm>
            <a:off x="824483" y="973836"/>
            <a:ext cx="3333115" cy="1986280"/>
          </a:xfrm>
          <a:custGeom>
            <a:avLst/>
            <a:gdLst/>
            <a:ahLst/>
            <a:cxnLst/>
            <a:rect l="l" t="t" r="r" b="b"/>
            <a:pathLst>
              <a:path w="3333115" h="1986280">
                <a:moveTo>
                  <a:pt x="2953766" y="0"/>
                </a:moveTo>
                <a:lnTo>
                  <a:pt x="374637" y="0"/>
                </a:lnTo>
                <a:lnTo>
                  <a:pt x="327634" y="2921"/>
                </a:lnTo>
                <a:lnTo>
                  <a:pt x="282384" y="11429"/>
                </a:lnTo>
                <a:lnTo>
                  <a:pt x="239229" y="25273"/>
                </a:lnTo>
                <a:lnTo>
                  <a:pt x="198513" y="43941"/>
                </a:lnTo>
                <a:lnTo>
                  <a:pt x="160591" y="67183"/>
                </a:lnTo>
                <a:lnTo>
                  <a:pt x="125818" y="94614"/>
                </a:lnTo>
                <a:lnTo>
                  <a:pt x="94538" y="125856"/>
                </a:lnTo>
                <a:lnTo>
                  <a:pt x="67119" y="160654"/>
                </a:lnTo>
                <a:lnTo>
                  <a:pt x="43891" y="198500"/>
                </a:lnTo>
                <a:lnTo>
                  <a:pt x="25209" y="239267"/>
                </a:lnTo>
                <a:lnTo>
                  <a:pt x="11429" y="282448"/>
                </a:lnTo>
                <a:lnTo>
                  <a:pt x="2908" y="327660"/>
                </a:lnTo>
                <a:lnTo>
                  <a:pt x="0" y="374650"/>
                </a:lnTo>
                <a:lnTo>
                  <a:pt x="0" y="1611122"/>
                </a:lnTo>
                <a:lnTo>
                  <a:pt x="3047" y="1658874"/>
                </a:lnTo>
                <a:lnTo>
                  <a:pt x="3047" y="1985772"/>
                </a:lnTo>
                <a:lnTo>
                  <a:pt x="3331464" y="1985772"/>
                </a:lnTo>
                <a:lnTo>
                  <a:pt x="3331464" y="1970531"/>
                </a:lnTo>
                <a:lnTo>
                  <a:pt x="3332988" y="1970531"/>
                </a:lnTo>
                <a:lnTo>
                  <a:pt x="3332988" y="1524"/>
                </a:lnTo>
                <a:lnTo>
                  <a:pt x="2978277" y="1524"/>
                </a:lnTo>
                <a:lnTo>
                  <a:pt x="2953766" y="0"/>
                </a:lnTo>
                <a:close/>
              </a:path>
            </a:pathLst>
          </a:custGeom>
          <a:solidFill>
            <a:srgbClr val="A8B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033463" y="1322105"/>
            <a:ext cx="2832925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275590" algn="ctr">
              <a:lnSpc>
                <a:spcPct val="100000"/>
              </a:lnSpc>
              <a:spcBef>
                <a:spcPts val="95"/>
              </a:spcBef>
            </a:pPr>
            <a:r>
              <a:rPr sz="1600" b="1" spc="-185" dirty="0">
                <a:solidFill>
                  <a:srgbClr val="FFFFFF"/>
                </a:solidFill>
                <a:latin typeface="Arial"/>
                <a:cs typeface="Arial"/>
              </a:rPr>
              <a:t>INGEGNERIA</a:t>
            </a:r>
            <a:r>
              <a:rPr sz="1600" b="1" spc="-2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it-IT" sz="1600" b="1" spc="-2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lang="it-IT" sz="1600" b="1" spc="-2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40" dirty="0">
                <a:solidFill>
                  <a:srgbClr val="FFFFFF"/>
                </a:solidFill>
                <a:latin typeface="Arial"/>
                <a:cs typeface="Arial"/>
              </a:rPr>
              <a:t>SVILUPPO</a:t>
            </a:r>
            <a:r>
              <a:rPr lang="it-IT" sz="1600" b="1" spc="-140" dirty="0">
                <a:solidFill>
                  <a:srgbClr val="FFFFFF"/>
                </a:solidFill>
                <a:latin typeface="Arial"/>
                <a:cs typeface="Arial"/>
              </a:rPr>
              <a:t>,      QUALITA’ E HSE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305300" y="973836"/>
            <a:ext cx="3331845" cy="2026920"/>
          </a:xfrm>
          <a:custGeom>
            <a:avLst/>
            <a:gdLst/>
            <a:ahLst/>
            <a:cxnLst/>
            <a:rect l="l" t="t" r="r" b="b"/>
            <a:pathLst>
              <a:path w="3331845" h="2026920">
                <a:moveTo>
                  <a:pt x="2953766" y="0"/>
                </a:moveTo>
                <a:lnTo>
                  <a:pt x="374650" y="0"/>
                </a:lnTo>
                <a:lnTo>
                  <a:pt x="327025" y="3048"/>
                </a:lnTo>
                <a:lnTo>
                  <a:pt x="0" y="3048"/>
                </a:lnTo>
                <a:lnTo>
                  <a:pt x="0" y="1972055"/>
                </a:lnTo>
                <a:lnTo>
                  <a:pt x="3048" y="1972055"/>
                </a:lnTo>
                <a:lnTo>
                  <a:pt x="3048" y="2026919"/>
                </a:lnTo>
                <a:lnTo>
                  <a:pt x="3331464" y="2026919"/>
                </a:lnTo>
                <a:lnTo>
                  <a:pt x="3331464" y="1524000"/>
                </a:lnTo>
                <a:lnTo>
                  <a:pt x="3328416" y="1524000"/>
                </a:lnTo>
                <a:lnTo>
                  <a:pt x="3328416" y="374650"/>
                </a:lnTo>
                <a:lnTo>
                  <a:pt x="3325495" y="327660"/>
                </a:lnTo>
                <a:lnTo>
                  <a:pt x="3316985" y="282448"/>
                </a:lnTo>
                <a:lnTo>
                  <a:pt x="3303143" y="239267"/>
                </a:lnTo>
                <a:lnTo>
                  <a:pt x="3284474" y="198500"/>
                </a:lnTo>
                <a:lnTo>
                  <a:pt x="3261232" y="160654"/>
                </a:lnTo>
                <a:lnTo>
                  <a:pt x="3233801" y="125856"/>
                </a:lnTo>
                <a:lnTo>
                  <a:pt x="3202558" y="94614"/>
                </a:lnTo>
                <a:lnTo>
                  <a:pt x="3167760" y="67183"/>
                </a:lnTo>
                <a:lnTo>
                  <a:pt x="3129915" y="43941"/>
                </a:lnTo>
                <a:lnTo>
                  <a:pt x="3089148" y="25273"/>
                </a:lnTo>
                <a:lnTo>
                  <a:pt x="3045968" y="11429"/>
                </a:lnTo>
                <a:lnTo>
                  <a:pt x="3000755" y="2921"/>
                </a:lnTo>
                <a:lnTo>
                  <a:pt x="2953766" y="0"/>
                </a:lnTo>
                <a:close/>
              </a:path>
            </a:pathLst>
          </a:custGeom>
          <a:solidFill>
            <a:srgbClr val="3A74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203697" y="1451610"/>
            <a:ext cx="156337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90500" marR="5080" indent="-178435">
              <a:lnSpc>
                <a:spcPct val="100000"/>
              </a:lnSpc>
              <a:spcBef>
                <a:spcPts val="95"/>
              </a:spcBef>
            </a:pPr>
            <a:r>
              <a:rPr sz="1600" b="1" spc="-175" dirty="0">
                <a:solidFill>
                  <a:srgbClr val="FFFFFF"/>
                </a:solidFill>
                <a:latin typeface="Arial"/>
                <a:cs typeface="Arial"/>
              </a:rPr>
              <a:t>UFFICIO</a:t>
            </a:r>
            <a:r>
              <a:rPr sz="1600" b="1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40" dirty="0">
                <a:solidFill>
                  <a:srgbClr val="FFFFFF"/>
                </a:solidFill>
                <a:latin typeface="Arial"/>
                <a:cs typeface="Arial"/>
              </a:rPr>
              <a:t>ACQUISTI 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lang="it-IT" sz="16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LOGISTICA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24483" y="3099816"/>
            <a:ext cx="3333115" cy="2028825"/>
          </a:xfrm>
          <a:custGeom>
            <a:avLst/>
            <a:gdLst/>
            <a:ahLst/>
            <a:cxnLst/>
            <a:rect l="l" t="t" r="r" b="b"/>
            <a:pathLst>
              <a:path w="3333115" h="2028825">
                <a:moveTo>
                  <a:pt x="3331464" y="0"/>
                </a:moveTo>
                <a:lnTo>
                  <a:pt x="3047" y="0"/>
                </a:lnTo>
                <a:lnTo>
                  <a:pt x="2921" y="369062"/>
                </a:lnTo>
                <a:lnTo>
                  <a:pt x="0" y="416051"/>
                </a:lnTo>
                <a:lnTo>
                  <a:pt x="0" y="1653540"/>
                </a:lnTo>
                <a:lnTo>
                  <a:pt x="2921" y="1700530"/>
                </a:lnTo>
                <a:lnTo>
                  <a:pt x="11442" y="1745869"/>
                </a:lnTo>
                <a:lnTo>
                  <a:pt x="25234" y="1789049"/>
                </a:lnTo>
                <a:lnTo>
                  <a:pt x="43916" y="1829816"/>
                </a:lnTo>
                <a:lnTo>
                  <a:pt x="67170" y="1867662"/>
                </a:lnTo>
                <a:lnTo>
                  <a:pt x="94615" y="1902460"/>
                </a:lnTo>
                <a:lnTo>
                  <a:pt x="125920" y="1933829"/>
                </a:lnTo>
                <a:lnTo>
                  <a:pt x="160718" y="1961261"/>
                </a:lnTo>
                <a:lnTo>
                  <a:pt x="198666" y="1984502"/>
                </a:lnTo>
                <a:lnTo>
                  <a:pt x="239407" y="2003171"/>
                </a:lnTo>
                <a:lnTo>
                  <a:pt x="282600" y="2017014"/>
                </a:lnTo>
                <a:lnTo>
                  <a:pt x="327888" y="2025523"/>
                </a:lnTo>
                <a:lnTo>
                  <a:pt x="374929" y="2028444"/>
                </a:lnTo>
                <a:lnTo>
                  <a:pt x="3332988" y="2028444"/>
                </a:lnTo>
                <a:lnTo>
                  <a:pt x="3332988" y="59436"/>
                </a:lnTo>
                <a:lnTo>
                  <a:pt x="3331464" y="59436"/>
                </a:lnTo>
                <a:lnTo>
                  <a:pt x="3331464" y="0"/>
                </a:lnTo>
                <a:close/>
              </a:path>
            </a:pathLst>
          </a:custGeom>
          <a:solidFill>
            <a:srgbClr val="6C94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844167" y="3669284"/>
            <a:ext cx="129730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190" dirty="0">
                <a:solidFill>
                  <a:srgbClr val="FFFFFF"/>
                </a:solidFill>
                <a:latin typeface="Arial"/>
                <a:cs typeface="Arial"/>
              </a:rPr>
              <a:t>DIPARTIMENTO </a:t>
            </a:r>
            <a:r>
              <a:rPr sz="1600" b="1" spc="-175" dirty="0">
                <a:solidFill>
                  <a:srgbClr val="FFFFFF"/>
                </a:solidFill>
                <a:latin typeface="Arial"/>
                <a:cs typeface="Arial"/>
              </a:rPr>
              <a:t>INSTALLAZIONI</a:t>
            </a:r>
            <a:endParaRPr sz="16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305300" y="3099816"/>
            <a:ext cx="3331845" cy="2028825"/>
          </a:xfrm>
          <a:custGeom>
            <a:avLst/>
            <a:gdLst/>
            <a:ahLst/>
            <a:cxnLst/>
            <a:rect l="l" t="t" r="r" b="b"/>
            <a:pathLst>
              <a:path w="3331845" h="2028825">
                <a:moveTo>
                  <a:pt x="3331464" y="0"/>
                </a:moveTo>
                <a:lnTo>
                  <a:pt x="3048" y="0"/>
                </a:lnTo>
                <a:lnTo>
                  <a:pt x="3048" y="59436"/>
                </a:lnTo>
                <a:lnTo>
                  <a:pt x="0" y="59436"/>
                </a:lnTo>
                <a:lnTo>
                  <a:pt x="0" y="2028444"/>
                </a:lnTo>
                <a:lnTo>
                  <a:pt x="2953511" y="2028444"/>
                </a:lnTo>
                <a:lnTo>
                  <a:pt x="3000502" y="2025523"/>
                </a:lnTo>
                <a:lnTo>
                  <a:pt x="3045841" y="2017014"/>
                </a:lnTo>
                <a:lnTo>
                  <a:pt x="3089021" y="2003171"/>
                </a:lnTo>
                <a:lnTo>
                  <a:pt x="3129660" y="1984502"/>
                </a:lnTo>
                <a:lnTo>
                  <a:pt x="3167633" y="1961261"/>
                </a:lnTo>
                <a:lnTo>
                  <a:pt x="3202431" y="1933829"/>
                </a:lnTo>
                <a:lnTo>
                  <a:pt x="3233801" y="1902460"/>
                </a:lnTo>
                <a:lnTo>
                  <a:pt x="3261232" y="1867662"/>
                </a:lnTo>
                <a:lnTo>
                  <a:pt x="3284474" y="1829816"/>
                </a:lnTo>
                <a:lnTo>
                  <a:pt x="3303143" y="1789049"/>
                </a:lnTo>
                <a:lnTo>
                  <a:pt x="3316985" y="1745869"/>
                </a:lnTo>
                <a:lnTo>
                  <a:pt x="3325495" y="1700530"/>
                </a:lnTo>
                <a:lnTo>
                  <a:pt x="3328416" y="1653540"/>
                </a:lnTo>
                <a:lnTo>
                  <a:pt x="3328416" y="504444"/>
                </a:lnTo>
                <a:lnTo>
                  <a:pt x="3331464" y="504444"/>
                </a:lnTo>
                <a:lnTo>
                  <a:pt x="3331464" y="0"/>
                </a:lnTo>
                <a:close/>
              </a:path>
            </a:pathLst>
          </a:custGeom>
          <a:solidFill>
            <a:srgbClr val="2C57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4820539" y="3669284"/>
            <a:ext cx="230568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49275" marR="5080" indent="-537210">
              <a:lnSpc>
                <a:spcPct val="100000"/>
              </a:lnSpc>
              <a:spcBef>
                <a:spcPts val="95"/>
              </a:spcBef>
            </a:pPr>
            <a:r>
              <a:rPr sz="1600" b="1" spc="-175" dirty="0">
                <a:solidFill>
                  <a:srgbClr val="FFFFFF"/>
                </a:solidFill>
                <a:latin typeface="Arial"/>
                <a:cs typeface="Arial"/>
              </a:rPr>
              <a:t>UFFICIO</a:t>
            </a:r>
            <a:r>
              <a:rPr sz="1600" b="1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80" dirty="0">
                <a:solidFill>
                  <a:srgbClr val="FFFFFF"/>
                </a:solidFill>
                <a:latin typeface="Arial"/>
                <a:cs typeface="Arial"/>
              </a:rPr>
              <a:t>AMMINISTRAZIONE 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600" b="1" spc="-2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CONTROLLO</a:t>
            </a:r>
            <a:endParaRPr sz="16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076955" y="2520695"/>
            <a:ext cx="2315210" cy="1071880"/>
          </a:xfrm>
          <a:custGeom>
            <a:avLst/>
            <a:gdLst/>
            <a:ahLst/>
            <a:cxnLst/>
            <a:rect l="l" t="t" r="r" b="b"/>
            <a:pathLst>
              <a:path w="2315210" h="1071879">
                <a:moveTo>
                  <a:pt x="2136394" y="0"/>
                </a:moveTo>
                <a:lnTo>
                  <a:pt x="178561" y="0"/>
                </a:lnTo>
                <a:lnTo>
                  <a:pt x="131063" y="6350"/>
                </a:lnTo>
                <a:lnTo>
                  <a:pt x="88518" y="24383"/>
                </a:lnTo>
                <a:lnTo>
                  <a:pt x="52324" y="52324"/>
                </a:lnTo>
                <a:lnTo>
                  <a:pt x="24383" y="88518"/>
                </a:lnTo>
                <a:lnTo>
                  <a:pt x="6350" y="131063"/>
                </a:lnTo>
                <a:lnTo>
                  <a:pt x="0" y="178562"/>
                </a:lnTo>
                <a:lnTo>
                  <a:pt x="0" y="892809"/>
                </a:lnTo>
                <a:lnTo>
                  <a:pt x="6350" y="940307"/>
                </a:lnTo>
                <a:lnTo>
                  <a:pt x="24383" y="982852"/>
                </a:lnTo>
                <a:lnTo>
                  <a:pt x="52324" y="1019048"/>
                </a:lnTo>
                <a:lnTo>
                  <a:pt x="88518" y="1046988"/>
                </a:lnTo>
                <a:lnTo>
                  <a:pt x="131063" y="1065021"/>
                </a:lnTo>
                <a:lnTo>
                  <a:pt x="178561" y="1071371"/>
                </a:lnTo>
                <a:lnTo>
                  <a:pt x="2136394" y="1071371"/>
                </a:lnTo>
                <a:lnTo>
                  <a:pt x="2183892" y="1065021"/>
                </a:lnTo>
                <a:lnTo>
                  <a:pt x="2226436" y="1046988"/>
                </a:lnTo>
                <a:lnTo>
                  <a:pt x="2262632" y="1019048"/>
                </a:lnTo>
                <a:lnTo>
                  <a:pt x="2290572" y="982852"/>
                </a:lnTo>
                <a:lnTo>
                  <a:pt x="2308606" y="940307"/>
                </a:lnTo>
                <a:lnTo>
                  <a:pt x="2314956" y="892809"/>
                </a:lnTo>
                <a:lnTo>
                  <a:pt x="2314956" y="178562"/>
                </a:lnTo>
                <a:lnTo>
                  <a:pt x="2308606" y="131063"/>
                </a:lnTo>
                <a:lnTo>
                  <a:pt x="2290572" y="88518"/>
                </a:lnTo>
                <a:lnTo>
                  <a:pt x="2262632" y="52324"/>
                </a:lnTo>
                <a:lnTo>
                  <a:pt x="2226436" y="24383"/>
                </a:lnTo>
                <a:lnTo>
                  <a:pt x="2183892" y="6350"/>
                </a:lnTo>
                <a:lnTo>
                  <a:pt x="21363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3319398" y="2756661"/>
            <a:ext cx="185801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95" dirty="0">
                <a:solidFill>
                  <a:srgbClr val="2C579D"/>
                </a:solidFill>
                <a:latin typeface="Arial"/>
                <a:cs typeface="Arial"/>
              </a:rPr>
              <a:t>CUSTOMER</a:t>
            </a:r>
            <a:r>
              <a:rPr sz="1600" b="1" spc="-215" dirty="0">
                <a:solidFill>
                  <a:srgbClr val="2C579D"/>
                </a:solidFill>
                <a:latin typeface="Arial"/>
                <a:cs typeface="Arial"/>
              </a:rPr>
              <a:t> </a:t>
            </a:r>
            <a:r>
              <a:rPr sz="1600" b="1" spc="-155" dirty="0">
                <a:solidFill>
                  <a:srgbClr val="2C579D"/>
                </a:solidFill>
                <a:latin typeface="Arial"/>
                <a:cs typeface="Arial"/>
              </a:rPr>
              <a:t>SUPPORT</a:t>
            </a:r>
            <a:endParaRPr sz="16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30758" y="5241797"/>
            <a:ext cx="10896600" cy="620395"/>
          </a:xfrm>
          <a:custGeom>
            <a:avLst/>
            <a:gdLst/>
            <a:ahLst/>
            <a:cxnLst/>
            <a:rect l="l" t="t" r="r" b="b"/>
            <a:pathLst>
              <a:path w="10896600" h="620395">
                <a:moveTo>
                  <a:pt x="10793222" y="0"/>
                </a:moveTo>
                <a:lnTo>
                  <a:pt x="103378" y="0"/>
                </a:lnTo>
                <a:lnTo>
                  <a:pt x="63131" y="8127"/>
                </a:lnTo>
                <a:lnTo>
                  <a:pt x="30276" y="30225"/>
                </a:lnTo>
                <a:lnTo>
                  <a:pt x="8128" y="63118"/>
                </a:lnTo>
                <a:lnTo>
                  <a:pt x="0" y="103377"/>
                </a:lnTo>
                <a:lnTo>
                  <a:pt x="0" y="516889"/>
                </a:lnTo>
                <a:lnTo>
                  <a:pt x="8128" y="557123"/>
                </a:lnTo>
                <a:lnTo>
                  <a:pt x="30276" y="589991"/>
                </a:lnTo>
                <a:lnTo>
                  <a:pt x="63131" y="612139"/>
                </a:lnTo>
                <a:lnTo>
                  <a:pt x="103378" y="620267"/>
                </a:lnTo>
                <a:lnTo>
                  <a:pt x="10793222" y="620267"/>
                </a:lnTo>
                <a:lnTo>
                  <a:pt x="10833481" y="612139"/>
                </a:lnTo>
                <a:lnTo>
                  <a:pt x="10866374" y="589991"/>
                </a:lnTo>
                <a:lnTo>
                  <a:pt x="10888472" y="557123"/>
                </a:lnTo>
                <a:lnTo>
                  <a:pt x="10896600" y="516889"/>
                </a:lnTo>
                <a:lnTo>
                  <a:pt x="10896600" y="103377"/>
                </a:lnTo>
                <a:lnTo>
                  <a:pt x="10888472" y="63118"/>
                </a:lnTo>
                <a:lnTo>
                  <a:pt x="10866374" y="30225"/>
                </a:lnTo>
                <a:lnTo>
                  <a:pt x="10833481" y="8127"/>
                </a:lnTo>
                <a:lnTo>
                  <a:pt x="10793222" y="0"/>
                </a:lnTo>
                <a:close/>
              </a:path>
            </a:pathLst>
          </a:custGeom>
          <a:solidFill>
            <a:srgbClr val="0055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3223641" y="5367629"/>
            <a:ext cx="589407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235" dirty="0">
                <a:solidFill>
                  <a:srgbClr val="FFFFFF"/>
                </a:solidFill>
                <a:latin typeface="Arial"/>
                <a:cs typeface="Arial"/>
              </a:rPr>
              <a:t>SPECIALIZZAZIONE</a:t>
            </a:r>
            <a:r>
              <a:rPr sz="2000" b="1" spc="-3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95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2000" b="1" spc="-2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185" dirty="0">
                <a:solidFill>
                  <a:srgbClr val="FFFFFF"/>
                </a:solidFill>
                <a:latin typeface="Arial"/>
                <a:cs typeface="Arial"/>
              </a:rPr>
              <a:t>EPC,</a:t>
            </a:r>
            <a:r>
              <a:rPr sz="2000" b="1" spc="-25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120" dirty="0">
                <a:solidFill>
                  <a:srgbClr val="FFFFFF"/>
                </a:solidFill>
                <a:latin typeface="Arial"/>
                <a:cs typeface="Arial"/>
              </a:rPr>
              <a:t>O&amp;ME</a:t>
            </a:r>
            <a:r>
              <a:rPr sz="2000" b="1" spc="-2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225" dirty="0">
                <a:solidFill>
                  <a:srgbClr val="FFFFFF"/>
                </a:solidFill>
                <a:latin typeface="Arial"/>
                <a:cs typeface="Arial"/>
              </a:rPr>
              <a:t>ASSET</a:t>
            </a:r>
            <a:r>
              <a:rPr sz="2000" b="1" spc="-2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275" dirty="0">
                <a:solidFill>
                  <a:srgbClr val="FFFFFF"/>
                </a:solidFill>
                <a:latin typeface="Arial"/>
                <a:cs typeface="Arial"/>
              </a:rPr>
              <a:t>MANAGEMENT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18" name="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08619" y="973836"/>
            <a:ext cx="3621024" cy="2026920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011668" y="3093720"/>
            <a:ext cx="3614928" cy="2034539"/>
          </a:xfrm>
          <a:prstGeom prst="rect">
            <a:avLst/>
          </a:prstGeom>
        </p:spPr>
      </p:pic>
      <p:grpSp>
        <p:nvGrpSpPr>
          <p:cNvPr id="20" name="object 20"/>
          <p:cNvGrpSpPr/>
          <p:nvPr/>
        </p:nvGrpSpPr>
        <p:grpSpPr>
          <a:xfrm>
            <a:off x="2031238" y="2049526"/>
            <a:ext cx="4376420" cy="3006090"/>
            <a:chOff x="2031238" y="2049526"/>
            <a:chExt cx="4376420" cy="3006090"/>
          </a:xfrm>
        </p:grpSpPr>
        <p:sp>
          <p:nvSpPr>
            <p:cNvPr id="21" name="object 21"/>
            <p:cNvSpPr/>
            <p:nvPr/>
          </p:nvSpPr>
          <p:spPr>
            <a:xfrm>
              <a:off x="2037588" y="2055876"/>
              <a:ext cx="763905" cy="798830"/>
            </a:xfrm>
            <a:custGeom>
              <a:avLst/>
              <a:gdLst/>
              <a:ahLst/>
              <a:cxnLst/>
              <a:rect l="l" t="t" r="r" b="b"/>
              <a:pathLst>
                <a:path w="763905" h="798830">
                  <a:moveTo>
                    <a:pt x="381762" y="0"/>
                  </a:moveTo>
                  <a:lnTo>
                    <a:pt x="333882" y="3048"/>
                  </a:lnTo>
                  <a:lnTo>
                    <a:pt x="287781" y="12191"/>
                  </a:lnTo>
                  <a:lnTo>
                    <a:pt x="243839" y="26924"/>
                  </a:lnTo>
                  <a:lnTo>
                    <a:pt x="202311" y="46736"/>
                  </a:lnTo>
                  <a:lnTo>
                    <a:pt x="163703" y="71500"/>
                  </a:lnTo>
                  <a:lnTo>
                    <a:pt x="128269" y="100837"/>
                  </a:lnTo>
                  <a:lnTo>
                    <a:pt x="96393" y="134112"/>
                  </a:lnTo>
                  <a:lnTo>
                    <a:pt x="68453" y="171196"/>
                  </a:lnTo>
                  <a:lnTo>
                    <a:pt x="44704" y="211582"/>
                  </a:lnTo>
                  <a:lnTo>
                    <a:pt x="25654" y="255015"/>
                  </a:lnTo>
                  <a:lnTo>
                    <a:pt x="11684" y="300989"/>
                  </a:lnTo>
                  <a:lnTo>
                    <a:pt x="2920" y="349250"/>
                  </a:lnTo>
                  <a:lnTo>
                    <a:pt x="0" y="399288"/>
                  </a:lnTo>
                  <a:lnTo>
                    <a:pt x="2920" y="449325"/>
                  </a:lnTo>
                  <a:lnTo>
                    <a:pt x="11684" y="497586"/>
                  </a:lnTo>
                  <a:lnTo>
                    <a:pt x="25654" y="543560"/>
                  </a:lnTo>
                  <a:lnTo>
                    <a:pt x="44704" y="586994"/>
                  </a:lnTo>
                  <a:lnTo>
                    <a:pt x="68453" y="627379"/>
                  </a:lnTo>
                  <a:lnTo>
                    <a:pt x="96393" y="664463"/>
                  </a:lnTo>
                  <a:lnTo>
                    <a:pt x="128269" y="697738"/>
                  </a:lnTo>
                  <a:lnTo>
                    <a:pt x="163703" y="727075"/>
                  </a:lnTo>
                  <a:lnTo>
                    <a:pt x="202311" y="751839"/>
                  </a:lnTo>
                  <a:lnTo>
                    <a:pt x="243839" y="771651"/>
                  </a:lnTo>
                  <a:lnTo>
                    <a:pt x="287781" y="786384"/>
                  </a:lnTo>
                  <a:lnTo>
                    <a:pt x="333882" y="795401"/>
                  </a:lnTo>
                  <a:lnTo>
                    <a:pt x="381762" y="798576"/>
                  </a:lnTo>
                  <a:lnTo>
                    <a:pt x="429641" y="795401"/>
                  </a:lnTo>
                  <a:lnTo>
                    <a:pt x="475742" y="786384"/>
                  </a:lnTo>
                  <a:lnTo>
                    <a:pt x="519684" y="771651"/>
                  </a:lnTo>
                  <a:lnTo>
                    <a:pt x="561213" y="751839"/>
                  </a:lnTo>
                  <a:lnTo>
                    <a:pt x="599820" y="727075"/>
                  </a:lnTo>
                  <a:lnTo>
                    <a:pt x="635254" y="697738"/>
                  </a:lnTo>
                  <a:lnTo>
                    <a:pt x="667131" y="664463"/>
                  </a:lnTo>
                  <a:lnTo>
                    <a:pt x="695070" y="627379"/>
                  </a:lnTo>
                  <a:lnTo>
                    <a:pt x="718819" y="586994"/>
                  </a:lnTo>
                  <a:lnTo>
                    <a:pt x="737869" y="543560"/>
                  </a:lnTo>
                  <a:lnTo>
                    <a:pt x="751839" y="497586"/>
                  </a:lnTo>
                  <a:lnTo>
                    <a:pt x="760603" y="449325"/>
                  </a:lnTo>
                  <a:lnTo>
                    <a:pt x="763524" y="399288"/>
                  </a:lnTo>
                  <a:lnTo>
                    <a:pt x="760603" y="349250"/>
                  </a:lnTo>
                  <a:lnTo>
                    <a:pt x="751839" y="300989"/>
                  </a:lnTo>
                  <a:lnTo>
                    <a:pt x="737869" y="255015"/>
                  </a:lnTo>
                  <a:lnTo>
                    <a:pt x="718819" y="211582"/>
                  </a:lnTo>
                  <a:lnTo>
                    <a:pt x="695070" y="171196"/>
                  </a:lnTo>
                  <a:lnTo>
                    <a:pt x="667131" y="134112"/>
                  </a:lnTo>
                  <a:lnTo>
                    <a:pt x="635254" y="100837"/>
                  </a:lnTo>
                  <a:lnTo>
                    <a:pt x="599820" y="71500"/>
                  </a:lnTo>
                  <a:lnTo>
                    <a:pt x="561213" y="46736"/>
                  </a:lnTo>
                  <a:lnTo>
                    <a:pt x="519684" y="26924"/>
                  </a:lnTo>
                  <a:lnTo>
                    <a:pt x="475742" y="12191"/>
                  </a:lnTo>
                  <a:lnTo>
                    <a:pt x="429641" y="3048"/>
                  </a:lnTo>
                  <a:lnTo>
                    <a:pt x="3817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2037588" y="2055876"/>
              <a:ext cx="763905" cy="798830"/>
            </a:xfrm>
            <a:custGeom>
              <a:avLst/>
              <a:gdLst/>
              <a:ahLst/>
              <a:cxnLst/>
              <a:rect l="l" t="t" r="r" b="b"/>
              <a:pathLst>
                <a:path w="763905" h="798830">
                  <a:moveTo>
                    <a:pt x="0" y="399288"/>
                  </a:moveTo>
                  <a:lnTo>
                    <a:pt x="2920" y="349250"/>
                  </a:lnTo>
                  <a:lnTo>
                    <a:pt x="11684" y="300989"/>
                  </a:lnTo>
                  <a:lnTo>
                    <a:pt x="25654" y="255015"/>
                  </a:lnTo>
                  <a:lnTo>
                    <a:pt x="44704" y="211582"/>
                  </a:lnTo>
                  <a:lnTo>
                    <a:pt x="68453" y="171196"/>
                  </a:lnTo>
                  <a:lnTo>
                    <a:pt x="96393" y="134112"/>
                  </a:lnTo>
                  <a:lnTo>
                    <a:pt x="128269" y="100837"/>
                  </a:lnTo>
                  <a:lnTo>
                    <a:pt x="163703" y="71500"/>
                  </a:lnTo>
                  <a:lnTo>
                    <a:pt x="202311" y="46736"/>
                  </a:lnTo>
                  <a:lnTo>
                    <a:pt x="243839" y="26924"/>
                  </a:lnTo>
                  <a:lnTo>
                    <a:pt x="287781" y="12191"/>
                  </a:lnTo>
                  <a:lnTo>
                    <a:pt x="333882" y="3048"/>
                  </a:lnTo>
                  <a:lnTo>
                    <a:pt x="381762" y="0"/>
                  </a:lnTo>
                  <a:lnTo>
                    <a:pt x="429641" y="3048"/>
                  </a:lnTo>
                  <a:lnTo>
                    <a:pt x="475742" y="12191"/>
                  </a:lnTo>
                  <a:lnTo>
                    <a:pt x="519684" y="26924"/>
                  </a:lnTo>
                  <a:lnTo>
                    <a:pt x="561213" y="46736"/>
                  </a:lnTo>
                  <a:lnTo>
                    <a:pt x="599820" y="71500"/>
                  </a:lnTo>
                  <a:lnTo>
                    <a:pt x="635254" y="100837"/>
                  </a:lnTo>
                  <a:lnTo>
                    <a:pt x="667131" y="134112"/>
                  </a:lnTo>
                  <a:lnTo>
                    <a:pt x="695070" y="171196"/>
                  </a:lnTo>
                  <a:lnTo>
                    <a:pt x="718819" y="211582"/>
                  </a:lnTo>
                  <a:lnTo>
                    <a:pt x="737869" y="255015"/>
                  </a:lnTo>
                  <a:lnTo>
                    <a:pt x="751839" y="300989"/>
                  </a:lnTo>
                  <a:lnTo>
                    <a:pt x="760603" y="349250"/>
                  </a:lnTo>
                  <a:lnTo>
                    <a:pt x="763524" y="399288"/>
                  </a:lnTo>
                  <a:lnTo>
                    <a:pt x="760603" y="449325"/>
                  </a:lnTo>
                  <a:lnTo>
                    <a:pt x="751839" y="497586"/>
                  </a:lnTo>
                  <a:lnTo>
                    <a:pt x="737869" y="543560"/>
                  </a:lnTo>
                  <a:lnTo>
                    <a:pt x="718819" y="586994"/>
                  </a:lnTo>
                  <a:lnTo>
                    <a:pt x="695070" y="627379"/>
                  </a:lnTo>
                  <a:lnTo>
                    <a:pt x="667131" y="664463"/>
                  </a:lnTo>
                  <a:lnTo>
                    <a:pt x="635254" y="697738"/>
                  </a:lnTo>
                  <a:lnTo>
                    <a:pt x="599820" y="727075"/>
                  </a:lnTo>
                  <a:lnTo>
                    <a:pt x="561213" y="751839"/>
                  </a:lnTo>
                  <a:lnTo>
                    <a:pt x="519684" y="771651"/>
                  </a:lnTo>
                  <a:lnTo>
                    <a:pt x="475742" y="786384"/>
                  </a:lnTo>
                  <a:lnTo>
                    <a:pt x="429641" y="795401"/>
                  </a:lnTo>
                  <a:lnTo>
                    <a:pt x="381762" y="798576"/>
                  </a:lnTo>
                  <a:lnTo>
                    <a:pt x="333882" y="795401"/>
                  </a:lnTo>
                  <a:lnTo>
                    <a:pt x="287781" y="786384"/>
                  </a:lnTo>
                  <a:lnTo>
                    <a:pt x="243839" y="771651"/>
                  </a:lnTo>
                  <a:lnTo>
                    <a:pt x="202311" y="751839"/>
                  </a:lnTo>
                  <a:lnTo>
                    <a:pt x="163703" y="727075"/>
                  </a:lnTo>
                  <a:lnTo>
                    <a:pt x="128269" y="697738"/>
                  </a:lnTo>
                  <a:lnTo>
                    <a:pt x="96393" y="664463"/>
                  </a:lnTo>
                  <a:lnTo>
                    <a:pt x="68453" y="627379"/>
                  </a:lnTo>
                  <a:lnTo>
                    <a:pt x="44704" y="586994"/>
                  </a:lnTo>
                  <a:lnTo>
                    <a:pt x="25654" y="543560"/>
                  </a:lnTo>
                  <a:lnTo>
                    <a:pt x="11684" y="497586"/>
                  </a:lnTo>
                  <a:lnTo>
                    <a:pt x="2920" y="449325"/>
                  </a:lnTo>
                  <a:lnTo>
                    <a:pt x="0" y="399288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637276" y="2071116"/>
              <a:ext cx="763905" cy="798830"/>
            </a:xfrm>
            <a:custGeom>
              <a:avLst/>
              <a:gdLst/>
              <a:ahLst/>
              <a:cxnLst/>
              <a:rect l="l" t="t" r="r" b="b"/>
              <a:pathLst>
                <a:path w="763904" h="798830">
                  <a:moveTo>
                    <a:pt x="381762" y="0"/>
                  </a:moveTo>
                  <a:lnTo>
                    <a:pt x="333883" y="3048"/>
                  </a:lnTo>
                  <a:lnTo>
                    <a:pt x="287782" y="12192"/>
                  </a:lnTo>
                  <a:lnTo>
                    <a:pt x="243839" y="26924"/>
                  </a:lnTo>
                  <a:lnTo>
                    <a:pt x="202311" y="46736"/>
                  </a:lnTo>
                  <a:lnTo>
                    <a:pt x="163702" y="71500"/>
                  </a:lnTo>
                  <a:lnTo>
                    <a:pt x="128270" y="100837"/>
                  </a:lnTo>
                  <a:lnTo>
                    <a:pt x="96393" y="134112"/>
                  </a:lnTo>
                  <a:lnTo>
                    <a:pt x="68452" y="171196"/>
                  </a:lnTo>
                  <a:lnTo>
                    <a:pt x="44703" y="211582"/>
                  </a:lnTo>
                  <a:lnTo>
                    <a:pt x="25653" y="255016"/>
                  </a:lnTo>
                  <a:lnTo>
                    <a:pt x="11684" y="300989"/>
                  </a:lnTo>
                  <a:lnTo>
                    <a:pt x="2921" y="349250"/>
                  </a:lnTo>
                  <a:lnTo>
                    <a:pt x="0" y="399288"/>
                  </a:lnTo>
                  <a:lnTo>
                    <a:pt x="2921" y="449325"/>
                  </a:lnTo>
                  <a:lnTo>
                    <a:pt x="11684" y="497586"/>
                  </a:lnTo>
                  <a:lnTo>
                    <a:pt x="25653" y="543560"/>
                  </a:lnTo>
                  <a:lnTo>
                    <a:pt x="44703" y="586994"/>
                  </a:lnTo>
                  <a:lnTo>
                    <a:pt x="68452" y="627380"/>
                  </a:lnTo>
                  <a:lnTo>
                    <a:pt x="96393" y="664463"/>
                  </a:lnTo>
                  <a:lnTo>
                    <a:pt x="128270" y="697738"/>
                  </a:lnTo>
                  <a:lnTo>
                    <a:pt x="163702" y="727075"/>
                  </a:lnTo>
                  <a:lnTo>
                    <a:pt x="202311" y="751839"/>
                  </a:lnTo>
                  <a:lnTo>
                    <a:pt x="243839" y="771651"/>
                  </a:lnTo>
                  <a:lnTo>
                    <a:pt x="287782" y="786384"/>
                  </a:lnTo>
                  <a:lnTo>
                    <a:pt x="333883" y="795401"/>
                  </a:lnTo>
                  <a:lnTo>
                    <a:pt x="381762" y="798576"/>
                  </a:lnTo>
                  <a:lnTo>
                    <a:pt x="429640" y="795401"/>
                  </a:lnTo>
                  <a:lnTo>
                    <a:pt x="475741" y="786384"/>
                  </a:lnTo>
                  <a:lnTo>
                    <a:pt x="519684" y="771651"/>
                  </a:lnTo>
                  <a:lnTo>
                    <a:pt x="561213" y="751839"/>
                  </a:lnTo>
                  <a:lnTo>
                    <a:pt x="599821" y="727075"/>
                  </a:lnTo>
                  <a:lnTo>
                    <a:pt x="635253" y="697738"/>
                  </a:lnTo>
                  <a:lnTo>
                    <a:pt x="667131" y="664463"/>
                  </a:lnTo>
                  <a:lnTo>
                    <a:pt x="695071" y="627380"/>
                  </a:lnTo>
                  <a:lnTo>
                    <a:pt x="718820" y="586994"/>
                  </a:lnTo>
                  <a:lnTo>
                    <a:pt x="737870" y="543560"/>
                  </a:lnTo>
                  <a:lnTo>
                    <a:pt x="751839" y="497586"/>
                  </a:lnTo>
                  <a:lnTo>
                    <a:pt x="760602" y="449325"/>
                  </a:lnTo>
                  <a:lnTo>
                    <a:pt x="763524" y="399288"/>
                  </a:lnTo>
                  <a:lnTo>
                    <a:pt x="760602" y="349250"/>
                  </a:lnTo>
                  <a:lnTo>
                    <a:pt x="751839" y="300989"/>
                  </a:lnTo>
                  <a:lnTo>
                    <a:pt x="737870" y="255016"/>
                  </a:lnTo>
                  <a:lnTo>
                    <a:pt x="718820" y="211582"/>
                  </a:lnTo>
                  <a:lnTo>
                    <a:pt x="695071" y="171196"/>
                  </a:lnTo>
                  <a:lnTo>
                    <a:pt x="667131" y="134112"/>
                  </a:lnTo>
                  <a:lnTo>
                    <a:pt x="635253" y="100837"/>
                  </a:lnTo>
                  <a:lnTo>
                    <a:pt x="599821" y="71500"/>
                  </a:lnTo>
                  <a:lnTo>
                    <a:pt x="561213" y="46736"/>
                  </a:lnTo>
                  <a:lnTo>
                    <a:pt x="519684" y="26924"/>
                  </a:lnTo>
                  <a:lnTo>
                    <a:pt x="475741" y="12192"/>
                  </a:lnTo>
                  <a:lnTo>
                    <a:pt x="429640" y="3048"/>
                  </a:lnTo>
                  <a:lnTo>
                    <a:pt x="3817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637276" y="2071116"/>
              <a:ext cx="763905" cy="798830"/>
            </a:xfrm>
            <a:custGeom>
              <a:avLst/>
              <a:gdLst/>
              <a:ahLst/>
              <a:cxnLst/>
              <a:rect l="l" t="t" r="r" b="b"/>
              <a:pathLst>
                <a:path w="763904" h="798830">
                  <a:moveTo>
                    <a:pt x="0" y="399288"/>
                  </a:moveTo>
                  <a:lnTo>
                    <a:pt x="2921" y="349250"/>
                  </a:lnTo>
                  <a:lnTo>
                    <a:pt x="11684" y="300989"/>
                  </a:lnTo>
                  <a:lnTo>
                    <a:pt x="25653" y="255016"/>
                  </a:lnTo>
                  <a:lnTo>
                    <a:pt x="44703" y="211582"/>
                  </a:lnTo>
                  <a:lnTo>
                    <a:pt x="68452" y="171196"/>
                  </a:lnTo>
                  <a:lnTo>
                    <a:pt x="96393" y="134112"/>
                  </a:lnTo>
                  <a:lnTo>
                    <a:pt x="128270" y="100837"/>
                  </a:lnTo>
                  <a:lnTo>
                    <a:pt x="163702" y="71500"/>
                  </a:lnTo>
                  <a:lnTo>
                    <a:pt x="202311" y="46736"/>
                  </a:lnTo>
                  <a:lnTo>
                    <a:pt x="243839" y="26924"/>
                  </a:lnTo>
                  <a:lnTo>
                    <a:pt x="287782" y="12192"/>
                  </a:lnTo>
                  <a:lnTo>
                    <a:pt x="333883" y="3048"/>
                  </a:lnTo>
                  <a:lnTo>
                    <a:pt x="381762" y="0"/>
                  </a:lnTo>
                  <a:lnTo>
                    <a:pt x="429640" y="3048"/>
                  </a:lnTo>
                  <a:lnTo>
                    <a:pt x="475741" y="12192"/>
                  </a:lnTo>
                  <a:lnTo>
                    <a:pt x="519684" y="26924"/>
                  </a:lnTo>
                  <a:lnTo>
                    <a:pt x="561213" y="46736"/>
                  </a:lnTo>
                  <a:lnTo>
                    <a:pt x="599821" y="71500"/>
                  </a:lnTo>
                  <a:lnTo>
                    <a:pt x="635253" y="100837"/>
                  </a:lnTo>
                  <a:lnTo>
                    <a:pt x="667131" y="134112"/>
                  </a:lnTo>
                  <a:lnTo>
                    <a:pt x="695071" y="171196"/>
                  </a:lnTo>
                  <a:lnTo>
                    <a:pt x="718820" y="211582"/>
                  </a:lnTo>
                  <a:lnTo>
                    <a:pt x="737870" y="255016"/>
                  </a:lnTo>
                  <a:lnTo>
                    <a:pt x="751839" y="300989"/>
                  </a:lnTo>
                  <a:lnTo>
                    <a:pt x="760602" y="349250"/>
                  </a:lnTo>
                  <a:lnTo>
                    <a:pt x="763524" y="399288"/>
                  </a:lnTo>
                  <a:lnTo>
                    <a:pt x="760602" y="449325"/>
                  </a:lnTo>
                  <a:lnTo>
                    <a:pt x="751839" y="497586"/>
                  </a:lnTo>
                  <a:lnTo>
                    <a:pt x="737870" y="543560"/>
                  </a:lnTo>
                  <a:lnTo>
                    <a:pt x="718820" y="586994"/>
                  </a:lnTo>
                  <a:lnTo>
                    <a:pt x="695071" y="627380"/>
                  </a:lnTo>
                  <a:lnTo>
                    <a:pt x="667131" y="664463"/>
                  </a:lnTo>
                  <a:lnTo>
                    <a:pt x="635253" y="697738"/>
                  </a:lnTo>
                  <a:lnTo>
                    <a:pt x="599821" y="727075"/>
                  </a:lnTo>
                  <a:lnTo>
                    <a:pt x="561213" y="751839"/>
                  </a:lnTo>
                  <a:lnTo>
                    <a:pt x="519684" y="771651"/>
                  </a:lnTo>
                  <a:lnTo>
                    <a:pt x="475741" y="786384"/>
                  </a:lnTo>
                  <a:lnTo>
                    <a:pt x="429640" y="795401"/>
                  </a:lnTo>
                  <a:lnTo>
                    <a:pt x="381762" y="798576"/>
                  </a:lnTo>
                  <a:lnTo>
                    <a:pt x="333883" y="795401"/>
                  </a:lnTo>
                  <a:lnTo>
                    <a:pt x="287782" y="786384"/>
                  </a:lnTo>
                  <a:lnTo>
                    <a:pt x="243839" y="771651"/>
                  </a:lnTo>
                  <a:lnTo>
                    <a:pt x="202311" y="751839"/>
                  </a:lnTo>
                  <a:lnTo>
                    <a:pt x="163702" y="727075"/>
                  </a:lnTo>
                  <a:lnTo>
                    <a:pt x="128270" y="697738"/>
                  </a:lnTo>
                  <a:lnTo>
                    <a:pt x="96393" y="664463"/>
                  </a:lnTo>
                  <a:lnTo>
                    <a:pt x="68452" y="627380"/>
                  </a:lnTo>
                  <a:lnTo>
                    <a:pt x="44703" y="586994"/>
                  </a:lnTo>
                  <a:lnTo>
                    <a:pt x="25653" y="543560"/>
                  </a:lnTo>
                  <a:lnTo>
                    <a:pt x="11684" y="497586"/>
                  </a:lnTo>
                  <a:lnTo>
                    <a:pt x="2921" y="449325"/>
                  </a:lnTo>
                  <a:lnTo>
                    <a:pt x="0" y="399288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5631179" y="4223004"/>
              <a:ext cx="763905" cy="798830"/>
            </a:xfrm>
            <a:custGeom>
              <a:avLst/>
              <a:gdLst/>
              <a:ahLst/>
              <a:cxnLst/>
              <a:rect l="l" t="t" r="r" b="b"/>
              <a:pathLst>
                <a:path w="763904" h="798829">
                  <a:moveTo>
                    <a:pt x="381762" y="0"/>
                  </a:moveTo>
                  <a:lnTo>
                    <a:pt x="333883" y="3048"/>
                  </a:lnTo>
                  <a:lnTo>
                    <a:pt x="287782" y="12192"/>
                  </a:lnTo>
                  <a:lnTo>
                    <a:pt x="243840" y="26924"/>
                  </a:lnTo>
                  <a:lnTo>
                    <a:pt x="202311" y="46736"/>
                  </a:lnTo>
                  <a:lnTo>
                    <a:pt x="163703" y="71501"/>
                  </a:lnTo>
                  <a:lnTo>
                    <a:pt x="128270" y="100838"/>
                  </a:lnTo>
                  <a:lnTo>
                    <a:pt x="96393" y="134112"/>
                  </a:lnTo>
                  <a:lnTo>
                    <a:pt x="68453" y="171196"/>
                  </a:lnTo>
                  <a:lnTo>
                    <a:pt x="44704" y="211582"/>
                  </a:lnTo>
                  <a:lnTo>
                    <a:pt x="25654" y="255016"/>
                  </a:lnTo>
                  <a:lnTo>
                    <a:pt x="11684" y="300990"/>
                  </a:lnTo>
                  <a:lnTo>
                    <a:pt x="2921" y="349250"/>
                  </a:lnTo>
                  <a:lnTo>
                    <a:pt x="0" y="399288"/>
                  </a:lnTo>
                  <a:lnTo>
                    <a:pt x="2921" y="449326"/>
                  </a:lnTo>
                  <a:lnTo>
                    <a:pt x="11684" y="497586"/>
                  </a:lnTo>
                  <a:lnTo>
                    <a:pt x="25654" y="543560"/>
                  </a:lnTo>
                  <a:lnTo>
                    <a:pt x="44704" y="586994"/>
                  </a:lnTo>
                  <a:lnTo>
                    <a:pt x="68453" y="627380"/>
                  </a:lnTo>
                  <a:lnTo>
                    <a:pt x="96393" y="664464"/>
                  </a:lnTo>
                  <a:lnTo>
                    <a:pt x="128270" y="697738"/>
                  </a:lnTo>
                  <a:lnTo>
                    <a:pt x="163703" y="727075"/>
                  </a:lnTo>
                  <a:lnTo>
                    <a:pt x="202311" y="751840"/>
                  </a:lnTo>
                  <a:lnTo>
                    <a:pt x="243840" y="771652"/>
                  </a:lnTo>
                  <a:lnTo>
                    <a:pt x="287782" y="786384"/>
                  </a:lnTo>
                  <a:lnTo>
                    <a:pt x="333883" y="795528"/>
                  </a:lnTo>
                  <a:lnTo>
                    <a:pt x="381762" y="798576"/>
                  </a:lnTo>
                  <a:lnTo>
                    <a:pt x="429641" y="795528"/>
                  </a:lnTo>
                  <a:lnTo>
                    <a:pt x="475742" y="786384"/>
                  </a:lnTo>
                  <a:lnTo>
                    <a:pt x="519684" y="771652"/>
                  </a:lnTo>
                  <a:lnTo>
                    <a:pt x="561213" y="751840"/>
                  </a:lnTo>
                  <a:lnTo>
                    <a:pt x="599821" y="727075"/>
                  </a:lnTo>
                  <a:lnTo>
                    <a:pt x="635254" y="697738"/>
                  </a:lnTo>
                  <a:lnTo>
                    <a:pt x="667131" y="664464"/>
                  </a:lnTo>
                  <a:lnTo>
                    <a:pt x="695071" y="627380"/>
                  </a:lnTo>
                  <a:lnTo>
                    <a:pt x="718820" y="586994"/>
                  </a:lnTo>
                  <a:lnTo>
                    <a:pt x="737870" y="543560"/>
                  </a:lnTo>
                  <a:lnTo>
                    <a:pt x="751840" y="497586"/>
                  </a:lnTo>
                  <a:lnTo>
                    <a:pt x="760603" y="449326"/>
                  </a:lnTo>
                  <a:lnTo>
                    <a:pt x="763524" y="399288"/>
                  </a:lnTo>
                  <a:lnTo>
                    <a:pt x="760603" y="349250"/>
                  </a:lnTo>
                  <a:lnTo>
                    <a:pt x="751840" y="300990"/>
                  </a:lnTo>
                  <a:lnTo>
                    <a:pt x="737870" y="255016"/>
                  </a:lnTo>
                  <a:lnTo>
                    <a:pt x="718820" y="211582"/>
                  </a:lnTo>
                  <a:lnTo>
                    <a:pt x="695071" y="171196"/>
                  </a:lnTo>
                  <a:lnTo>
                    <a:pt x="667131" y="134112"/>
                  </a:lnTo>
                  <a:lnTo>
                    <a:pt x="635254" y="100838"/>
                  </a:lnTo>
                  <a:lnTo>
                    <a:pt x="599821" y="71501"/>
                  </a:lnTo>
                  <a:lnTo>
                    <a:pt x="561213" y="46736"/>
                  </a:lnTo>
                  <a:lnTo>
                    <a:pt x="519684" y="26924"/>
                  </a:lnTo>
                  <a:lnTo>
                    <a:pt x="475742" y="12192"/>
                  </a:lnTo>
                  <a:lnTo>
                    <a:pt x="429641" y="3048"/>
                  </a:lnTo>
                  <a:lnTo>
                    <a:pt x="3817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5631179" y="4223004"/>
              <a:ext cx="763905" cy="798830"/>
            </a:xfrm>
            <a:custGeom>
              <a:avLst/>
              <a:gdLst/>
              <a:ahLst/>
              <a:cxnLst/>
              <a:rect l="l" t="t" r="r" b="b"/>
              <a:pathLst>
                <a:path w="763904" h="798829">
                  <a:moveTo>
                    <a:pt x="0" y="399288"/>
                  </a:moveTo>
                  <a:lnTo>
                    <a:pt x="2921" y="349250"/>
                  </a:lnTo>
                  <a:lnTo>
                    <a:pt x="11684" y="300990"/>
                  </a:lnTo>
                  <a:lnTo>
                    <a:pt x="25654" y="255016"/>
                  </a:lnTo>
                  <a:lnTo>
                    <a:pt x="44704" y="211582"/>
                  </a:lnTo>
                  <a:lnTo>
                    <a:pt x="68453" y="171196"/>
                  </a:lnTo>
                  <a:lnTo>
                    <a:pt x="96393" y="134112"/>
                  </a:lnTo>
                  <a:lnTo>
                    <a:pt x="128270" y="100838"/>
                  </a:lnTo>
                  <a:lnTo>
                    <a:pt x="163703" y="71501"/>
                  </a:lnTo>
                  <a:lnTo>
                    <a:pt x="202311" y="46736"/>
                  </a:lnTo>
                  <a:lnTo>
                    <a:pt x="243840" y="26924"/>
                  </a:lnTo>
                  <a:lnTo>
                    <a:pt x="287782" y="12192"/>
                  </a:lnTo>
                  <a:lnTo>
                    <a:pt x="333883" y="3048"/>
                  </a:lnTo>
                  <a:lnTo>
                    <a:pt x="381762" y="0"/>
                  </a:lnTo>
                  <a:lnTo>
                    <a:pt x="429641" y="3048"/>
                  </a:lnTo>
                  <a:lnTo>
                    <a:pt x="475742" y="12192"/>
                  </a:lnTo>
                  <a:lnTo>
                    <a:pt x="519684" y="26924"/>
                  </a:lnTo>
                  <a:lnTo>
                    <a:pt x="561213" y="46736"/>
                  </a:lnTo>
                  <a:lnTo>
                    <a:pt x="599821" y="71501"/>
                  </a:lnTo>
                  <a:lnTo>
                    <a:pt x="635254" y="100838"/>
                  </a:lnTo>
                  <a:lnTo>
                    <a:pt x="667131" y="134112"/>
                  </a:lnTo>
                  <a:lnTo>
                    <a:pt x="695071" y="171196"/>
                  </a:lnTo>
                  <a:lnTo>
                    <a:pt x="718820" y="211582"/>
                  </a:lnTo>
                  <a:lnTo>
                    <a:pt x="737870" y="255016"/>
                  </a:lnTo>
                  <a:lnTo>
                    <a:pt x="751840" y="300990"/>
                  </a:lnTo>
                  <a:lnTo>
                    <a:pt x="760603" y="349250"/>
                  </a:lnTo>
                  <a:lnTo>
                    <a:pt x="763524" y="399288"/>
                  </a:lnTo>
                  <a:lnTo>
                    <a:pt x="760603" y="449326"/>
                  </a:lnTo>
                  <a:lnTo>
                    <a:pt x="751840" y="497586"/>
                  </a:lnTo>
                  <a:lnTo>
                    <a:pt x="737870" y="543560"/>
                  </a:lnTo>
                  <a:lnTo>
                    <a:pt x="718820" y="586994"/>
                  </a:lnTo>
                  <a:lnTo>
                    <a:pt x="695071" y="627380"/>
                  </a:lnTo>
                  <a:lnTo>
                    <a:pt x="667131" y="664464"/>
                  </a:lnTo>
                  <a:lnTo>
                    <a:pt x="635254" y="697738"/>
                  </a:lnTo>
                  <a:lnTo>
                    <a:pt x="599821" y="727075"/>
                  </a:lnTo>
                  <a:lnTo>
                    <a:pt x="561213" y="751840"/>
                  </a:lnTo>
                  <a:lnTo>
                    <a:pt x="519684" y="771652"/>
                  </a:lnTo>
                  <a:lnTo>
                    <a:pt x="475742" y="786384"/>
                  </a:lnTo>
                  <a:lnTo>
                    <a:pt x="429641" y="795528"/>
                  </a:lnTo>
                  <a:lnTo>
                    <a:pt x="381762" y="798576"/>
                  </a:lnTo>
                  <a:lnTo>
                    <a:pt x="333883" y="795528"/>
                  </a:lnTo>
                  <a:lnTo>
                    <a:pt x="287782" y="786384"/>
                  </a:lnTo>
                  <a:lnTo>
                    <a:pt x="243840" y="771652"/>
                  </a:lnTo>
                  <a:lnTo>
                    <a:pt x="202311" y="751840"/>
                  </a:lnTo>
                  <a:lnTo>
                    <a:pt x="163703" y="727075"/>
                  </a:lnTo>
                  <a:lnTo>
                    <a:pt x="128270" y="697738"/>
                  </a:lnTo>
                  <a:lnTo>
                    <a:pt x="96393" y="664464"/>
                  </a:lnTo>
                  <a:lnTo>
                    <a:pt x="68453" y="627380"/>
                  </a:lnTo>
                  <a:lnTo>
                    <a:pt x="44704" y="586994"/>
                  </a:lnTo>
                  <a:lnTo>
                    <a:pt x="25654" y="543560"/>
                  </a:lnTo>
                  <a:lnTo>
                    <a:pt x="11684" y="497586"/>
                  </a:lnTo>
                  <a:lnTo>
                    <a:pt x="2921" y="449326"/>
                  </a:lnTo>
                  <a:lnTo>
                    <a:pt x="0" y="399288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049780" y="4250436"/>
              <a:ext cx="763905" cy="798830"/>
            </a:xfrm>
            <a:custGeom>
              <a:avLst/>
              <a:gdLst/>
              <a:ahLst/>
              <a:cxnLst/>
              <a:rect l="l" t="t" r="r" b="b"/>
              <a:pathLst>
                <a:path w="763905" h="798829">
                  <a:moveTo>
                    <a:pt x="381762" y="0"/>
                  </a:moveTo>
                  <a:lnTo>
                    <a:pt x="333882" y="3047"/>
                  </a:lnTo>
                  <a:lnTo>
                    <a:pt x="287781" y="12191"/>
                  </a:lnTo>
                  <a:lnTo>
                    <a:pt x="243839" y="26924"/>
                  </a:lnTo>
                  <a:lnTo>
                    <a:pt x="202311" y="46736"/>
                  </a:lnTo>
                  <a:lnTo>
                    <a:pt x="163702" y="71500"/>
                  </a:lnTo>
                  <a:lnTo>
                    <a:pt x="128269" y="100837"/>
                  </a:lnTo>
                  <a:lnTo>
                    <a:pt x="96393" y="134112"/>
                  </a:lnTo>
                  <a:lnTo>
                    <a:pt x="68452" y="171195"/>
                  </a:lnTo>
                  <a:lnTo>
                    <a:pt x="44703" y="211581"/>
                  </a:lnTo>
                  <a:lnTo>
                    <a:pt x="25653" y="255015"/>
                  </a:lnTo>
                  <a:lnTo>
                    <a:pt x="11683" y="300989"/>
                  </a:lnTo>
                  <a:lnTo>
                    <a:pt x="2920" y="349250"/>
                  </a:lnTo>
                  <a:lnTo>
                    <a:pt x="0" y="399288"/>
                  </a:lnTo>
                  <a:lnTo>
                    <a:pt x="2920" y="449325"/>
                  </a:lnTo>
                  <a:lnTo>
                    <a:pt x="11683" y="497586"/>
                  </a:lnTo>
                  <a:lnTo>
                    <a:pt x="25653" y="543559"/>
                  </a:lnTo>
                  <a:lnTo>
                    <a:pt x="44703" y="586994"/>
                  </a:lnTo>
                  <a:lnTo>
                    <a:pt x="68452" y="627380"/>
                  </a:lnTo>
                  <a:lnTo>
                    <a:pt x="96393" y="664463"/>
                  </a:lnTo>
                  <a:lnTo>
                    <a:pt x="128269" y="697738"/>
                  </a:lnTo>
                  <a:lnTo>
                    <a:pt x="163702" y="727075"/>
                  </a:lnTo>
                  <a:lnTo>
                    <a:pt x="202311" y="751839"/>
                  </a:lnTo>
                  <a:lnTo>
                    <a:pt x="243839" y="771651"/>
                  </a:lnTo>
                  <a:lnTo>
                    <a:pt x="287781" y="786383"/>
                  </a:lnTo>
                  <a:lnTo>
                    <a:pt x="333882" y="795401"/>
                  </a:lnTo>
                  <a:lnTo>
                    <a:pt x="381762" y="798576"/>
                  </a:lnTo>
                  <a:lnTo>
                    <a:pt x="429640" y="795401"/>
                  </a:lnTo>
                  <a:lnTo>
                    <a:pt x="475742" y="786383"/>
                  </a:lnTo>
                  <a:lnTo>
                    <a:pt x="519683" y="771651"/>
                  </a:lnTo>
                  <a:lnTo>
                    <a:pt x="561213" y="751839"/>
                  </a:lnTo>
                  <a:lnTo>
                    <a:pt x="599820" y="727075"/>
                  </a:lnTo>
                  <a:lnTo>
                    <a:pt x="635253" y="697738"/>
                  </a:lnTo>
                  <a:lnTo>
                    <a:pt x="667131" y="664463"/>
                  </a:lnTo>
                  <a:lnTo>
                    <a:pt x="695070" y="627380"/>
                  </a:lnTo>
                  <a:lnTo>
                    <a:pt x="718819" y="586994"/>
                  </a:lnTo>
                  <a:lnTo>
                    <a:pt x="737869" y="543559"/>
                  </a:lnTo>
                  <a:lnTo>
                    <a:pt x="751839" y="497586"/>
                  </a:lnTo>
                  <a:lnTo>
                    <a:pt x="760602" y="449325"/>
                  </a:lnTo>
                  <a:lnTo>
                    <a:pt x="763524" y="399288"/>
                  </a:lnTo>
                  <a:lnTo>
                    <a:pt x="760602" y="349250"/>
                  </a:lnTo>
                  <a:lnTo>
                    <a:pt x="751839" y="300989"/>
                  </a:lnTo>
                  <a:lnTo>
                    <a:pt x="737869" y="255015"/>
                  </a:lnTo>
                  <a:lnTo>
                    <a:pt x="718819" y="211581"/>
                  </a:lnTo>
                  <a:lnTo>
                    <a:pt x="695070" y="171195"/>
                  </a:lnTo>
                  <a:lnTo>
                    <a:pt x="667131" y="134112"/>
                  </a:lnTo>
                  <a:lnTo>
                    <a:pt x="635253" y="100837"/>
                  </a:lnTo>
                  <a:lnTo>
                    <a:pt x="599820" y="71500"/>
                  </a:lnTo>
                  <a:lnTo>
                    <a:pt x="561213" y="46736"/>
                  </a:lnTo>
                  <a:lnTo>
                    <a:pt x="519683" y="26924"/>
                  </a:lnTo>
                  <a:lnTo>
                    <a:pt x="475742" y="12191"/>
                  </a:lnTo>
                  <a:lnTo>
                    <a:pt x="429640" y="3047"/>
                  </a:lnTo>
                  <a:lnTo>
                    <a:pt x="3817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2049780" y="4250436"/>
              <a:ext cx="763905" cy="798830"/>
            </a:xfrm>
            <a:custGeom>
              <a:avLst/>
              <a:gdLst/>
              <a:ahLst/>
              <a:cxnLst/>
              <a:rect l="l" t="t" r="r" b="b"/>
              <a:pathLst>
                <a:path w="763905" h="798829">
                  <a:moveTo>
                    <a:pt x="0" y="399288"/>
                  </a:moveTo>
                  <a:lnTo>
                    <a:pt x="2920" y="349250"/>
                  </a:lnTo>
                  <a:lnTo>
                    <a:pt x="11683" y="300989"/>
                  </a:lnTo>
                  <a:lnTo>
                    <a:pt x="25653" y="255015"/>
                  </a:lnTo>
                  <a:lnTo>
                    <a:pt x="44703" y="211581"/>
                  </a:lnTo>
                  <a:lnTo>
                    <a:pt x="68452" y="171195"/>
                  </a:lnTo>
                  <a:lnTo>
                    <a:pt x="96393" y="134112"/>
                  </a:lnTo>
                  <a:lnTo>
                    <a:pt x="128269" y="100837"/>
                  </a:lnTo>
                  <a:lnTo>
                    <a:pt x="163702" y="71500"/>
                  </a:lnTo>
                  <a:lnTo>
                    <a:pt x="202311" y="46736"/>
                  </a:lnTo>
                  <a:lnTo>
                    <a:pt x="243839" y="26924"/>
                  </a:lnTo>
                  <a:lnTo>
                    <a:pt x="287781" y="12191"/>
                  </a:lnTo>
                  <a:lnTo>
                    <a:pt x="333882" y="3047"/>
                  </a:lnTo>
                  <a:lnTo>
                    <a:pt x="381762" y="0"/>
                  </a:lnTo>
                  <a:lnTo>
                    <a:pt x="429640" y="3047"/>
                  </a:lnTo>
                  <a:lnTo>
                    <a:pt x="475742" y="12191"/>
                  </a:lnTo>
                  <a:lnTo>
                    <a:pt x="519683" y="26924"/>
                  </a:lnTo>
                  <a:lnTo>
                    <a:pt x="561213" y="46736"/>
                  </a:lnTo>
                  <a:lnTo>
                    <a:pt x="599820" y="71500"/>
                  </a:lnTo>
                  <a:lnTo>
                    <a:pt x="635253" y="100837"/>
                  </a:lnTo>
                  <a:lnTo>
                    <a:pt x="667131" y="134112"/>
                  </a:lnTo>
                  <a:lnTo>
                    <a:pt x="695070" y="171195"/>
                  </a:lnTo>
                  <a:lnTo>
                    <a:pt x="718819" y="211581"/>
                  </a:lnTo>
                  <a:lnTo>
                    <a:pt x="737869" y="255015"/>
                  </a:lnTo>
                  <a:lnTo>
                    <a:pt x="751839" y="300989"/>
                  </a:lnTo>
                  <a:lnTo>
                    <a:pt x="760602" y="349250"/>
                  </a:lnTo>
                  <a:lnTo>
                    <a:pt x="763524" y="399288"/>
                  </a:lnTo>
                  <a:lnTo>
                    <a:pt x="760602" y="449325"/>
                  </a:lnTo>
                  <a:lnTo>
                    <a:pt x="751839" y="497586"/>
                  </a:lnTo>
                  <a:lnTo>
                    <a:pt x="737869" y="543559"/>
                  </a:lnTo>
                  <a:lnTo>
                    <a:pt x="718819" y="586994"/>
                  </a:lnTo>
                  <a:lnTo>
                    <a:pt x="695070" y="627380"/>
                  </a:lnTo>
                  <a:lnTo>
                    <a:pt x="667131" y="664463"/>
                  </a:lnTo>
                  <a:lnTo>
                    <a:pt x="635253" y="697738"/>
                  </a:lnTo>
                  <a:lnTo>
                    <a:pt x="599820" y="727075"/>
                  </a:lnTo>
                  <a:lnTo>
                    <a:pt x="561213" y="751839"/>
                  </a:lnTo>
                  <a:lnTo>
                    <a:pt x="519683" y="771651"/>
                  </a:lnTo>
                  <a:lnTo>
                    <a:pt x="475742" y="786383"/>
                  </a:lnTo>
                  <a:lnTo>
                    <a:pt x="429640" y="795401"/>
                  </a:lnTo>
                  <a:lnTo>
                    <a:pt x="381762" y="798576"/>
                  </a:lnTo>
                  <a:lnTo>
                    <a:pt x="333882" y="795401"/>
                  </a:lnTo>
                  <a:lnTo>
                    <a:pt x="287781" y="786383"/>
                  </a:lnTo>
                  <a:lnTo>
                    <a:pt x="243839" y="771651"/>
                  </a:lnTo>
                  <a:lnTo>
                    <a:pt x="202311" y="751839"/>
                  </a:lnTo>
                  <a:lnTo>
                    <a:pt x="163702" y="727075"/>
                  </a:lnTo>
                  <a:lnTo>
                    <a:pt x="128269" y="697738"/>
                  </a:lnTo>
                  <a:lnTo>
                    <a:pt x="96393" y="664463"/>
                  </a:lnTo>
                  <a:lnTo>
                    <a:pt x="68452" y="627380"/>
                  </a:lnTo>
                  <a:lnTo>
                    <a:pt x="44703" y="586994"/>
                  </a:lnTo>
                  <a:lnTo>
                    <a:pt x="25653" y="543559"/>
                  </a:lnTo>
                  <a:lnTo>
                    <a:pt x="11683" y="497586"/>
                  </a:lnTo>
                  <a:lnTo>
                    <a:pt x="2920" y="449325"/>
                  </a:lnTo>
                  <a:lnTo>
                    <a:pt x="0" y="399288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2228088" y="2233548"/>
              <a:ext cx="438150" cy="2686050"/>
            </a:xfrm>
            <a:custGeom>
              <a:avLst/>
              <a:gdLst/>
              <a:ahLst/>
              <a:cxnLst/>
              <a:rect l="l" t="t" r="r" b="b"/>
              <a:pathLst>
                <a:path w="438150" h="2686050">
                  <a:moveTo>
                    <a:pt x="408559" y="2538730"/>
                  </a:moveTo>
                  <a:lnTo>
                    <a:pt x="394716" y="2500630"/>
                  </a:lnTo>
                  <a:lnTo>
                    <a:pt x="350012" y="2468499"/>
                  </a:lnTo>
                  <a:lnTo>
                    <a:pt x="336423" y="2462022"/>
                  </a:lnTo>
                  <a:lnTo>
                    <a:pt x="336423" y="2609088"/>
                  </a:lnTo>
                  <a:lnTo>
                    <a:pt x="217043" y="2609088"/>
                  </a:lnTo>
                  <a:lnTo>
                    <a:pt x="217043" y="2564511"/>
                  </a:lnTo>
                  <a:lnTo>
                    <a:pt x="259969" y="2462530"/>
                  </a:lnTo>
                  <a:lnTo>
                    <a:pt x="261366" y="2459228"/>
                  </a:lnTo>
                  <a:lnTo>
                    <a:pt x="262128" y="2459609"/>
                  </a:lnTo>
                  <a:lnTo>
                    <a:pt x="316738" y="2481453"/>
                  </a:lnTo>
                  <a:lnTo>
                    <a:pt x="336423" y="2609088"/>
                  </a:lnTo>
                  <a:lnTo>
                    <a:pt x="336423" y="2462022"/>
                  </a:lnTo>
                  <a:lnTo>
                    <a:pt x="331597" y="2459609"/>
                  </a:lnTo>
                  <a:lnTo>
                    <a:pt x="330606" y="2459228"/>
                  </a:lnTo>
                  <a:lnTo>
                    <a:pt x="311912" y="2451989"/>
                  </a:lnTo>
                  <a:lnTo>
                    <a:pt x="270002" y="2435225"/>
                  </a:lnTo>
                  <a:lnTo>
                    <a:pt x="269748" y="2435225"/>
                  </a:lnTo>
                  <a:lnTo>
                    <a:pt x="268224" y="2432812"/>
                  </a:lnTo>
                  <a:lnTo>
                    <a:pt x="268097" y="2414651"/>
                  </a:lnTo>
                  <a:lnTo>
                    <a:pt x="284353" y="2398395"/>
                  </a:lnTo>
                  <a:lnTo>
                    <a:pt x="296418" y="2379345"/>
                  </a:lnTo>
                  <a:lnTo>
                    <a:pt x="303911" y="2358009"/>
                  </a:lnTo>
                  <a:lnTo>
                    <a:pt x="306451" y="2335149"/>
                  </a:lnTo>
                  <a:lnTo>
                    <a:pt x="306451" y="2290572"/>
                  </a:lnTo>
                  <a:lnTo>
                    <a:pt x="319913" y="2290572"/>
                  </a:lnTo>
                  <a:lnTo>
                    <a:pt x="325628" y="2284857"/>
                  </a:lnTo>
                  <a:lnTo>
                    <a:pt x="325628" y="2270887"/>
                  </a:lnTo>
                  <a:lnTo>
                    <a:pt x="319913" y="2265172"/>
                  </a:lnTo>
                  <a:lnTo>
                    <a:pt x="306451" y="2265172"/>
                  </a:lnTo>
                  <a:lnTo>
                    <a:pt x="301498" y="2239645"/>
                  </a:lnTo>
                  <a:lnTo>
                    <a:pt x="295097" y="2226183"/>
                  </a:lnTo>
                  <a:lnTo>
                    <a:pt x="290449" y="2216531"/>
                  </a:lnTo>
                  <a:lnTo>
                    <a:pt x="280924" y="2205101"/>
                  </a:lnTo>
                  <a:lnTo>
                    <a:pt x="280924" y="2290572"/>
                  </a:lnTo>
                  <a:lnTo>
                    <a:pt x="280924" y="2335149"/>
                  </a:lnTo>
                  <a:lnTo>
                    <a:pt x="274955" y="2364994"/>
                  </a:lnTo>
                  <a:lnTo>
                    <a:pt x="258445" y="2389251"/>
                  </a:lnTo>
                  <a:lnTo>
                    <a:pt x="255143" y="2391537"/>
                  </a:lnTo>
                  <a:lnTo>
                    <a:pt x="255143" y="2455418"/>
                  </a:lnTo>
                  <a:lnTo>
                    <a:pt x="242697" y="2458593"/>
                  </a:lnTo>
                  <a:lnTo>
                    <a:pt x="229997" y="2460879"/>
                  </a:lnTo>
                  <a:lnTo>
                    <a:pt x="217170" y="2462276"/>
                  </a:lnTo>
                  <a:lnTo>
                    <a:pt x="204343" y="2462530"/>
                  </a:lnTo>
                  <a:lnTo>
                    <a:pt x="191897" y="2462276"/>
                  </a:lnTo>
                  <a:lnTo>
                    <a:pt x="191516" y="2462276"/>
                  </a:lnTo>
                  <a:lnTo>
                    <a:pt x="191516" y="2564511"/>
                  </a:lnTo>
                  <a:lnTo>
                    <a:pt x="191516" y="2609088"/>
                  </a:lnTo>
                  <a:lnTo>
                    <a:pt x="72263" y="2609088"/>
                  </a:lnTo>
                  <a:lnTo>
                    <a:pt x="92329" y="2481580"/>
                  </a:lnTo>
                  <a:lnTo>
                    <a:pt x="146431" y="2459609"/>
                  </a:lnTo>
                  <a:lnTo>
                    <a:pt x="147066" y="2459228"/>
                  </a:lnTo>
                  <a:lnTo>
                    <a:pt x="147320" y="2459228"/>
                  </a:lnTo>
                  <a:lnTo>
                    <a:pt x="191516" y="2564511"/>
                  </a:lnTo>
                  <a:lnTo>
                    <a:pt x="191516" y="2462276"/>
                  </a:lnTo>
                  <a:lnTo>
                    <a:pt x="178943" y="2460879"/>
                  </a:lnTo>
                  <a:lnTo>
                    <a:pt x="169291" y="2459228"/>
                  </a:lnTo>
                  <a:lnTo>
                    <a:pt x="166370" y="2458593"/>
                  </a:lnTo>
                  <a:lnTo>
                    <a:pt x="153924" y="2455418"/>
                  </a:lnTo>
                  <a:lnTo>
                    <a:pt x="153543" y="2455418"/>
                  </a:lnTo>
                  <a:lnTo>
                    <a:pt x="158750" y="2450338"/>
                  </a:lnTo>
                  <a:lnTo>
                    <a:pt x="162687" y="2444242"/>
                  </a:lnTo>
                  <a:lnTo>
                    <a:pt x="165100" y="2437511"/>
                  </a:lnTo>
                  <a:lnTo>
                    <a:pt x="165989" y="2430272"/>
                  </a:lnTo>
                  <a:lnTo>
                    <a:pt x="165989" y="2429637"/>
                  </a:lnTo>
                  <a:lnTo>
                    <a:pt x="184912" y="2435225"/>
                  </a:lnTo>
                  <a:lnTo>
                    <a:pt x="204343" y="2437130"/>
                  </a:lnTo>
                  <a:lnTo>
                    <a:pt x="223774" y="2435225"/>
                  </a:lnTo>
                  <a:lnTo>
                    <a:pt x="242697" y="2429637"/>
                  </a:lnTo>
                  <a:lnTo>
                    <a:pt x="242697" y="2430272"/>
                  </a:lnTo>
                  <a:lnTo>
                    <a:pt x="243205" y="2435225"/>
                  </a:lnTo>
                  <a:lnTo>
                    <a:pt x="243459" y="2437130"/>
                  </a:lnTo>
                  <a:lnTo>
                    <a:pt x="243459" y="2437511"/>
                  </a:lnTo>
                  <a:lnTo>
                    <a:pt x="245872" y="2444242"/>
                  </a:lnTo>
                  <a:lnTo>
                    <a:pt x="249809" y="2450338"/>
                  </a:lnTo>
                  <a:lnTo>
                    <a:pt x="255143" y="2455418"/>
                  </a:lnTo>
                  <a:lnTo>
                    <a:pt x="255143" y="2391537"/>
                  </a:lnTo>
                  <a:lnTo>
                    <a:pt x="234188" y="2405634"/>
                  </a:lnTo>
                  <a:lnTo>
                    <a:pt x="204343" y="2411603"/>
                  </a:lnTo>
                  <a:lnTo>
                    <a:pt x="174498" y="2405634"/>
                  </a:lnTo>
                  <a:lnTo>
                    <a:pt x="150114" y="2389251"/>
                  </a:lnTo>
                  <a:lnTo>
                    <a:pt x="133731" y="2364994"/>
                  </a:lnTo>
                  <a:lnTo>
                    <a:pt x="127635" y="2335149"/>
                  </a:lnTo>
                  <a:lnTo>
                    <a:pt x="127635" y="2290572"/>
                  </a:lnTo>
                  <a:lnTo>
                    <a:pt x="280924" y="2290572"/>
                  </a:lnTo>
                  <a:lnTo>
                    <a:pt x="280924" y="2205101"/>
                  </a:lnTo>
                  <a:lnTo>
                    <a:pt x="274066" y="2196846"/>
                  </a:lnTo>
                  <a:lnTo>
                    <a:pt x="252857" y="2181733"/>
                  </a:lnTo>
                  <a:lnTo>
                    <a:pt x="242570" y="2222119"/>
                  </a:lnTo>
                  <a:lnTo>
                    <a:pt x="241935" y="2225040"/>
                  </a:lnTo>
                  <a:lnTo>
                    <a:pt x="239268" y="2227072"/>
                  </a:lnTo>
                  <a:lnTo>
                    <a:pt x="235077" y="2227072"/>
                  </a:lnTo>
                  <a:lnTo>
                    <a:pt x="231267" y="2226183"/>
                  </a:lnTo>
                  <a:lnTo>
                    <a:pt x="228981" y="2222881"/>
                  </a:lnTo>
                  <a:lnTo>
                    <a:pt x="229743" y="2219452"/>
                  </a:lnTo>
                  <a:lnTo>
                    <a:pt x="241935" y="2171319"/>
                  </a:lnTo>
                  <a:lnTo>
                    <a:pt x="239903" y="2162810"/>
                  </a:lnTo>
                  <a:lnTo>
                    <a:pt x="232283" y="2156968"/>
                  </a:lnTo>
                  <a:lnTo>
                    <a:pt x="176403" y="2156968"/>
                  </a:lnTo>
                  <a:lnTo>
                    <a:pt x="168783" y="2162810"/>
                  </a:lnTo>
                  <a:lnTo>
                    <a:pt x="166624" y="2171319"/>
                  </a:lnTo>
                  <a:lnTo>
                    <a:pt x="178816" y="2219071"/>
                  </a:lnTo>
                  <a:lnTo>
                    <a:pt x="179705" y="2222119"/>
                  </a:lnTo>
                  <a:lnTo>
                    <a:pt x="179705" y="2222373"/>
                  </a:lnTo>
                  <a:lnTo>
                    <a:pt x="177673" y="2225929"/>
                  </a:lnTo>
                  <a:lnTo>
                    <a:pt x="173736" y="2227072"/>
                  </a:lnTo>
                  <a:lnTo>
                    <a:pt x="169418" y="2227072"/>
                  </a:lnTo>
                  <a:lnTo>
                    <a:pt x="166751" y="2225040"/>
                  </a:lnTo>
                  <a:lnTo>
                    <a:pt x="156083" y="2181733"/>
                  </a:lnTo>
                  <a:lnTo>
                    <a:pt x="135001" y="2196846"/>
                  </a:lnTo>
                  <a:lnTo>
                    <a:pt x="118491" y="2216531"/>
                  </a:lnTo>
                  <a:lnTo>
                    <a:pt x="107442" y="2239645"/>
                  </a:lnTo>
                  <a:lnTo>
                    <a:pt x="102489" y="2265172"/>
                  </a:lnTo>
                  <a:lnTo>
                    <a:pt x="88773" y="2265172"/>
                  </a:lnTo>
                  <a:lnTo>
                    <a:pt x="83058" y="2270887"/>
                  </a:lnTo>
                  <a:lnTo>
                    <a:pt x="83058" y="2284857"/>
                  </a:lnTo>
                  <a:lnTo>
                    <a:pt x="88773" y="2290572"/>
                  </a:lnTo>
                  <a:lnTo>
                    <a:pt x="102235" y="2290572"/>
                  </a:lnTo>
                  <a:lnTo>
                    <a:pt x="102235" y="2335149"/>
                  </a:lnTo>
                  <a:lnTo>
                    <a:pt x="104775" y="2358009"/>
                  </a:lnTo>
                  <a:lnTo>
                    <a:pt x="112268" y="2379345"/>
                  </a:lnTo>
                  <a:lnTo>
                    <a:pt x="124333" y="2398395"/>
                  </a:lnTo>
                  <a:lnTo>
                    <a:pt x="137541" y="2411603"/>
                  </a:lnTo>
                  <a:lnTo>
                    <a:pt x="140462" y="2414651"/>
                  </a:lnTo>
                  <a:lnTo>
                    <a:pt x="140462" y="2432812"/>
                  </a:lnTo>
                  <a:lnTo>
                    <a:pt x="138811" y="2435225"/>
                  </a:lnTo>
                  <a:lnTo>
                    <a:pt x="96647" y="2451989"/>
                  </a:lnTo>
                  <a:lnTo>
                    <a:pt x="79502" y="2458593"/>
                  </a:lnTo>
                  <a:lnTo>
                    <a:pt x="77978" y="2459228"/>
                  </a:lnTo>
                  <a:lnTo>
                    <a:pt x="58928" y="2468372"/>
                  </a:lnTo>
                  <a:lnTo>
                    <a:pt x="24130" y="2490851"/>
                  </a:lnTo>
                  <a:lnTo>
                    <a:pt x="1778" y="2525014"/>
                  </a:lnTo>
                  <a:lnTo>
                    <a:pt x="0" y="2538730"/>
                  </a:lnTo>
                  <a:lnTo>
                    <a:pt x="0" y="2650871"/>
                  </a:lnTo>
                  <a:lnTo>
                    <a:pt x="50038" y="2671318"/>
                  </a:lnTo>
                  <a:lnTo>
                    <a:pt x="70231" y="2675509"/>
                  </a:lnTo>
                  <a:lnTo>
                    <a:pt x="70231" y="2634615"/>
                  </a:lnTo>
                  <a:lnTo>
                    <a:pt x="191516" y="2634615"/>
                  </a:lnTo>
                  <a:lnTo>
                    <a:pt x="191516" y="2685796"/>
                  </a:lnTo>
                  <a:lnTo>
                    <a:pt x="217043" y="2685796"/>
                  </a:lnTo>
                  <a:lnTo>
                    <a:pt x="217043" y="2634615"/>
                  </a:lnTo>
                  <a:lnTo>
                    <a:pt x="338328" y="2634615"/>
                  </a:lnTo>
                  <a:lnTo>
                    <a:pt x="338328" y="2676017"/>
                  </a:lnTo>
                  <a:lnTo>
                    <a:pt x="359283" y="2671699"/>
                  </a:lnTo>
                  <a:lnTo>
                    <a:pt x="377317" y="2666619"/>
                  </a:lnTo>
                  <a:lnTo>
                    <a:pt x="391922" y="2661031"/>
                  </a:lnTo>
                  <a:lnTo>
                    <a:pt x="403479" y="2654300"/>
                  </a:lnTo>
                  <a:lnTo>
                    <a:pt x="408559" y="2650490"/>
                  </a:lnTo>
                  <a:lnTo>
                    <a:pt x="408559" y="2634615"/>
                  </a:lnTo>
                  <a:lnTo>
                    <a:pt x="408559" y="2609088"/>
                  </a:lnTo>
                  <a:lnTo>
                    <a:pt x="408559" y="2538730"/>
                  </a:lnTo>
                  <a:close/>
                </a:path>
                <a:path w="438150" h="2686050">
                  <a:moveTo>
                    <a:pt x="437642" y="387985"/>
                  </a:moveTo>
                  <a:lnTo>
                    <a:pt x="411213" y="361569"/>
                  </a:lnTo>
                  <a:lnTo>
                    <a:pt x="373761" y="324104"/>
                  </a:lnTo>
                  <a:lnTo>
                    <a:pt x="373761" y="361569"/>
                  </a:lnTo>
                  <a:lnTo>
                    <a:pt x="323088" y="361569"/>
                  </a:lnTo>
                  <a:lnTo>
                    <a:pt x="323088" y="343916"/>
                  </a:lnTo>
                  <a:lnTo>
                    <a:pt x="305435" y="343916"/>
                  </a:lnTo>
                  <a:lnTo>
                    <a:pt x="305435" y="361569"/>
                  </a:lnTo>
                  <a:lnTo>
                    <a:pt x="261366" y="361569"/>
                  </a:lnTo>
                  <a:lnTo>
                    <a:pt x="261366" y="343916"/>
                  </a:lnTo>
                  <a:lnTo>
                    <a:pt x="243713" y="343916"/>
                  </a:lnTo>
                  <a:lnTo>
                    <a:pt x="243713" y="361569"/>
                  </a:lnTo>
                  <a:lnTo>
                    <a:pt x="199644" y="361569"/>
                  </a:lnTo>
                  <a:lnTo>
                    <a:pt x="199644" y="343916"/>
                  </a:lnTo>
                  <a:lnTo>
                    <a:pt x="181991" y="343916"/>
                  </a:lnTo>
                  <a:lnTo>
                    <a:pt x="181991" y="361569"/>
                  </a:lnTo>
                  <a:lnTo>
                    <a:pt x="137922" y="361569"/>
                  </a:lnTo>
                  <a:lnTo>
                    <a:pt x="137922" y="343916"/>
                  </a:lnTo>
                  <a:lnTo>
                    <a:pt x="120269" y="343916"/>
                  </a:lnTo>
                  <a:lnTo>
                    <a:pt x="120269" y="361569"/>
                  </a:lnTo>
                  <a:lnTo>
                    <a:pt x="76200" y="361569"/>
                  </a:lnTo>
                  <a:lnTo>
                    <a:pt x="76200" y="317500"/>
                  </a:lnTo>
                  <a:lnTo>
                    <a:pt x="93853" y="317500"/>
                  </a:lnTo>
                  <a:lnTo>
                    <a:pt x="93853" y="299847"/>
                  </a:lnTo>
                  <a:lnTo>
                    <a:pt x="76200" y="299847"/>
                  </a:lnTo>
                  <a:lnTo>
                    <a:pt x="76200" y="255778"/>
                  </a:lnTo>
                  <a:lnTo>
                    <a:pt x="93853" y="255778"/>
                  </a:lnTo>
                  <a:lnTo>
                    <a:pt x="93853" y="238125"/>
                  </a:lnTo>
                  <a:lnTo>
                    <a:pt x="76200" y="238125"/>
                  </a:lnTo>
                  <a:lnTo>
                    <a:pt x="76200" y="194056"/>
                  </a:lnTo>
                  <a:lnTo>
                    <a:pt x="93853" y="194056"/>
                  </a:lnTo>
                  <a:lnTo>
                    <a:pt x="93853" y="176403"/>
                  </a:lnTo>
                  <a:lnTo>
                    <a:pt x="76200" y="176403"/>
                  </a:lnTo>
                  <a:lnTo>
                    <a:pt x="76200" y="132334"/>
                  </a:lnTo>
                  <a:lnTo>
                    <a:pt x="93853" y="132334"/>
                  </a:lnTo>
                  <a:lnTo>
                    <a:pt x="93853" y="114681"/>
                  </a:lnTo>
                  <a:lnTo>
                    <a:pt x="76200" y="114681"/>
                  </a:lnTo>
                  <a:lnTo>
                    <a:pt x="76200" y="63881"/>
                  </a:lnTo>
                  <a:lnTo>
                    <a:pt x="373761" y="361569"/>
                  </a:lnTo>
                  <a:lnTo>
                    <a:pt x="373761" y="324104"/>
                  </a:lnTo>
                  <a:lnTo>
                    <a:pt x="113538" y="63881"/>
                  </a:lnTo>
                  <a:lnTo>
                    <a:pt x="49784" y="0"/>
                  </a:lnTo>
                  <a:lnTo>
                    <a:pt x="49784" y="387985"/>
                  </a:lnTo>
                  <a:lnTo>
                    <a:pt x="437642" y="38798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57120" y="2405507"/>
              <a:ext cx="136651" cy="136651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5837555" y="4380229"/>
              <a:ext cx="349250" cy="450850"/>
            </a:xfrm>
            <a:custGeom>
              <a:avLst/>
              <a:gdLst/>
              <a:ahLst/>
              <a:cxnLst/>
              <a:rect l="l" t="t" r="r" b="b"/>
              <a:pathLst>
                <a:path w="349250" h="450850">
                  <a:moveTo>
                    <a:pt x="152044" y="309829"/>
                  </a:moveTo>
                  <a:lnTo>
                    <a:pt x="67564" y="309829"/>
                  </a:lnTo>
                  <a:lnTo>
                    <a:pt x="67564" y="332359"/>
                  </a:lnTo>
                  <a:lnTo>
                    <a:pt x="152044" y="332359"/>
                  </a:lnTo>
                  <a:lnTo>
                    <a:pt x="152044" y="309829"/>
                  </a:lnTo>
                  <a:close/>
                </a:path>
                <a:path w="349250" h="450850">
                  <a:moveTo>
                    <a:pt x="281571" y="146519"/>
                  </a:moveTo>
                  <a:lnTo>
                    <a:pt x="67564" y="146519"/>
                  </a:lnTo>
                  <a:lnTo>
                    <a:pt x="67564" y="169037"/>
                  </a:lnTo>
                  <a:lnTo>
                    <a:pt x="281571" y="169037"/>
                  </a:lnTo>
                  <a:lnTo>
                    <a:pt x="281571" y="146519"/>
                  </a:lnTo>
                  <a:close/>
                </a:path>
                <a:path w="349250" h="450850">
                  <a:moveTo>
                    <a:pt x="281635" y="191477"/>
                  </a:moveTo>
                  <a:lnTo>
                    <a:pt x="174625" y="191477"/>
                  </a:lnTo>
                  <a:lnTo>
                    <a:pt x="174625" y="213995"/>
                  </a:lnTo>
                  <a:lnTo>
                    <a:pt x="281635" y="213995"/>
                  </a:lnTo>
                  <a:lnTo>
                    <a:pt x="281635" y="191477"/>
                  </a:lnTo>
                  <a:close/>
                </a:path>
                <a:path w="349250" h="450850">
                  <a:moveTo>
                    <a:pt x="349250" y="56388"/>
                  </a:moveTo>
                  <a:lnTo>
                    <a:pt x="347472" y="47625"/>
                  </a:lnTo>
                  <a:lnTo>
                    <a:pt x="342646" y="40386"/>
                  </a:lnTo>
                  <a:lnTo>
                    <a:pt x="335407" y="35560"/>
                  </a:lnTo>
                  <a:lnTo>
                    <a:pt x="326644" y="33782"/>
                  </a:lnTo>
                  <a:lnTo>
                    <a:pt x="315468" y="33782"/>
                  </a:lnTo>
                  <a:lnTo>
                    <a:pt x="315468" y="67564"/>
                  </a:lnTo>
                  <a:lnTo>
                    <a:pt x="315468" y="416814"/>
                  </a:lnTo>
                  <a:lnTo>
                    <a:pt x="33782" y="416814"/>
                  </a:lnTo>
                  <a:lnTo>
                    <a:pt x="33782" y="67564"/>
                  </a:lnTo>
                  <a:lnTo>
                    <a:pt x="95758" y="67564"/>
                  </a:lnTo>
                  <a:lnTo>
                    <a:pt x="95758" y="101346"/>
                  </a:lnTo>
                  <a:lnTo>
                    <a:pt x="253492" y="101346"/>
                  </a:lnTo>
                  <a:lnTo>
                    <a:pt x="253492" y="67564"/>
                  </a:lnTo>
                  <a:lnTo>
                    <a:pt x="315468" y="67564"/>
                  </a:lnTo>
                  <a:lnTo>
                    <a:pt x="315468" y="33782"/>
                  </a:lnTo>
                  <a:lnTo>
                    <a:pt x="230886" y="33782"/>
                  </a:lnTo>
                  <a:lnTo>
                    <a:pt x="230886" y="22606"/>
                  </a:lnTo>
                  <a:lnTo>
                    <a:pt x="229108" y="13843"/>
                  </a:lnTo>
                  <a:lnTo>
                    <a:pt x="224282" y="6604"/>
                  </a:lnTo>
                  <a:lnTo>
                    <a:pt x="217170" y="1778"/>
                  </a:lnTo>
                  <a:lnTo>
                    <a:pt x="208407" y="0"/>
                  </a:lnTo>
                  <a:lnTo>
                    <a:pt x="191516" y="0"/>
                  </a:lnTo>
                  <a:lnTo>
                    <a:pt x="191516" y="30480"/>
                  </a:lnTo>
                  <a:lnTo>
                    <a:pt x="191516" y="49022"/>
                  </a:lnTo>
                  <a:lnTo>
                    <a:pt x="184150" y="56388"/>
                  </a:lnTo>
                  <a:lnTo>
                    <a:pt x="165100" y="56388"/>
                  </a:lnTo>
                  <a:lnTo>
                    <a:pt x="157734" y="49022"/>
                  </a:lnTo>
                  <a:lnTo>
                    <a:pt x="157734" y="29845"/>
                  </a:lnTo>
                  <a:lnTo>
                    <a:pt x="165100" y="22606"/>
                  </a:lnTo>
                  <a:lnTo>
                    <a:pt x="184150" y="22606"/>
                  </a:lnTo>
                  <a:lnTo>
                    <a:pt x="191516" y="30480"/>
                  </a:lnTo>
                  <a:lnTo>
                    <a:pt x="191516" y="0"/>
                  </a:lnTo>
                  <a:lnTo>
                    <a:pt x="140843" y="0"/>
                  </a:lnTo>
                  <a:lnTo>
                    <a:pt x="132080" y="1778"/>
                  </a:lnTo>
                  <a:lnTo>
                    <a:pt x="124968" y="6604"/>
                  </a:lnTo>
                  <a:lnTo>
                    <a:pt x="120015" y="13843"/>
                  </a:lnTo>
                  <a:lnTo>
                    <a:pt x="118237" y="22606"/>
                  </a:lnTo>
                  <a:lnTo>
                    <a:pt x="118237" y="33782"/>
                  </a:lnTo>
                  <a:lnTo>
                    <a:pt x="22606" y="33782"/>
                  </a:lnTo>
                  <a:lnTo>
                    <a:pt x="13843" y="35560"/>
                  </a:lnTo>
                  <a:lnTo>
                    <a:pt x="6604" y="40386"/>
                  </a:lnTo>
                  <a:lnTo>
                    <a:pt x="1778" y="47625"/>
                  </a:lnTo>
                  <a:lnTo>
                    <a:pt x="0" y="56388"/>
                  </a:lnTo>
                  <a:lnTo>
                    <a:pt x="0" y="427990"/>
                  </a:lnTo>
                  <a:lnTo>
                    <a:pt x="1778" y="436753"/>
                  </a:lnTo>
                  <a:lnTo>
                    <a:pt x="6604" y="443992"/>
                  </a:lnTo>
                  <a:lnTo>
                    <a:pt x="13843" y="448818"/>
                  </a:lnTo>
                  <a:lnTo>
                    <a:pt x="22606" y="450596"/>
                  </a:lnTo>
                  <a:lnTo>
                    <a:pt x="326644" y="450596"/>
                  </a:lnTo>
                  <a:lnTo>
                    <a:pt x="335407" y="448818"/>
                  </a:lnTo>
                  <a:lnTo>
                    <a:pt x="342646" y="443992"/>
                  </a:lnTo>
                  <a:lnTo>
                    <a:pt x="347472" y="436753"/>
                  </a:lnTo>
                  <a:lnTo>
                    <a:pt x="349250" y="427990"/>
                  </a:lnTo>
                  <a:lnTo>
                    <a:pt x="349250" y="416814"/>
                  </a:lnTo>
                  <a:lnTo>
                    <a:pt x="349250" y="5638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12179" y="4625848"/>
              <a:ext cx="106441" cy="154305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3866388" y="2288539"/>
              <a:ext cx="2341245" cy="1077595"/>
            </a:xfrm>
            <a:custGeom>
              <a:avLst/>
              <a:gdLst/>
              <a:ahLst/>
              <a:cxnLst/>
              <a:rect l="l" t="t" r="r" b="b"/>
              <a:pathLst>
                <a:path w="2341245" h="1077595">
                  <a:moveTo>
                    <a:pt x="723138" y="925322"/>
                  </a:moveTo>
                  <a:lnTo>
                    <a:pt x="631698" y="925322"/>
                  </a:lnTo>
                  <a:lnTo>
                    <a:pt x="601218" y="833882"/>
                  </a:lnTo>
                  <a:lnTo>
                    <a:pt x="570738" y="925322"/>
                  </a:lnTo>
                  <a:lnTo>
                    <a:pt x="392049" y="925322"/>
                  </a:lnTo>
                  <a:lnTo>
                    <a:pt x="361569" y="833882"/>
                  </a:lnTo>
                  <a:lnTo>
                    <a:pt x="331089" y="925322"/>
                  </a:lnTo>
                  <a:lnTo>
                    <a:pt x="152273" y="925322"/>
                  </a:lnTo>
                  <a:lnTo>
                    <a:pt x="121793" y="833882"/>
                  </a:lnTo>
                  <a:lnTo>
                    <a:pt x="91313" y="925322"/>
                  </a:lnTo>
                  <a:lnTo>
                    <a:pt x="0" y="925322"/>
                  </a:lnTo>
                  <a:lnTo>
                    <a:pt x="69977" y="986155"/>
                  </a:lnTo>
                  <a:lnTo>
                    <a:pt x="42672" y="1077595"/>
                  </a:lnTo>
                  <a:lnTo>
                    <a:pt x="121793" y="1022731"/>
                  </a:lnTo>
                  <a:lnTo>
                    <a:pt x="201041" y="1077595"/>
                  </a:lnTo>
                  <a:lnTo>
                    <a:pt x="173609" y="986155"/>
                  </a:lnTo>
                  <a:lnTo>
                    <a:pt x="241681" y="926973"/>
                  </a:lnTo>
                  <a:lnTo>
                    <a:pt x="309753" y="986155"/>
                  </a:lnTo>
                  <a:lnTo>
                    <a:pt x="282321" y="1077595"/>
                  </a:lnTo>
                  <a:lnTo>
                    <a:pt x="361569" y="1022731"/>
                  </a:lnTo>
                  <a:lnTo>
                    <a:pt x="440690" y="1077595"/>
                  </a:lnTo>
                  <a:lnTo>
                    <a:pt x="413258" y="986155"/>
                  </a:lnTo>
                  <a:lnTo>
                    <a:pt x="481330" y="926973"/>
                  </a:lnTo>
                  <a:lnTo>
                    <a:pt x="549529" y="986155"/>
                  </a:lnTo>
                  <a:lnTo>
                    <a:pt x="522097" y="1077595"/>
                  </a:lnTo>
                  <a:lnTo>
                    <a:pt x="601218" y="1022731"/>
                  </a:lnTo>
                  <a:lnTo>
                    <a:pt x="680466" y="1077595"/>
                  </a:lnTo>
                  <a:lnTo>
                    <a:pt x="653034" y="986155"/>
                  </a:lnTo>
                  <a:lnTo>
                    <a:pt x="723138" y="925322"/>
                  </a:lnTo>
                  <a:close/>
                </a:path>
                <a:path w="2341245" h="1077595">
                  <a:moveTo>
                    <a:pt x="2171827" y="76835"/>
                  </a:moveTo>
                  <a:lnTo>
                    <a:pt x="2095119" y="0"/>
                  </a:lnTo>
                  <a:lnTo>
                    <a:pt x="2086229" y="0"/>
                  </a:lnTo>
                  <a:lnTo>
                    <a:pt x="2009394" y="76962"/>
                  </a:lnTo>
                  <a:lnTo>
                    <a:pt x="2009521" y="85852"/>
                  </a:lnTo>
                  <a:lnTo>
                    <a:pt x="2020570" y="96647"/>
                  </a:lnTo>
                  <a:lnTo>
                    <a:pt x="2029333" y="96647"/>
                  </a:lnTo>
                  <a:lnTo>
                    <a:pt x="2076577" y="49530"/>
                  </a:lnTo>
                  <a:lnTo>
                    <a:pt x="2076577" y="305562"/>
                  </a:lnTo>
                  <a:lnTo>
                    <a:pt x="2082927" y="311912"/>
                  </a:lnTo>
                  <a:lnTo>
                    <a:pt x="2098421" y="311912"/>
                  </a:lnTo>
                  <a:lnTo>
                    <a:pt x="2104771" y="305562"/>
                  </a:lnTo>
                  <a:lnTo>
                    <a:pt x="2104771" y="49530"/>
                  </a:lnTo>
                  <a:lnTo>
                    <a:pt x="2152142" y="96774"/>
                  </a:lnTo>
                  <a:lnTo>
                    <a:pt x="2161159" y="96520"/>
                  </a:lnTo>
                  <a:lnTo>
                    <a:pt x="2171827" y="85471"/>
                  </a:lnTo>
                  <a:lnTo>
                    <a:pt x="2171827" y="76835"/>
                  </a:lnTo>
                  <a:close/>
                </a:path>
                <a:path w="2341245" h="1077595">
                  <a:moveTo>
                    <a:pt x="2341245" y="331343"/>
                  </a:moveTo>
                  <a:lnTo>
                    <a:pt x="2330577" y="320167"/>
                  </a:lnTo>
                  <a:lnTo>
                    <a:pt x="2321560" y="320040"/>
                  </a:lnTo>
                  <a:lnTo>
                    <a:pt x="2274189" y="367284"/>
                  </a:lnTo>
                  <a:lnTo>
                    <a:pt x="2274189" y="111252"/>
                  </a:lnTo>
                  <a:lnTo>
                    <a:pt x="2267839" y="104902"/>
                  </a:lnTo>
                  <a:lnTo>
                    <a:pt x="2252345" y="104902"/>
                  </a:lnTo>
                  <a:lnTo>
                    <a:pt x="2245995" y="111252"/>
                  </a:lnTo>
                  <a:lnTo>
                    <a:pt x="2245995" y="367284"/>
                  </a:lnTo>
                  <a:lnTo>
                    <a:pt x="2198751" y="320167"/>
                  </a:lnTo>
                  <a:lnTo>
                    <a:pt x="2189988" y="320167"/>
                  </a:lnTo>
                  <a:lnTo>
                    <a:pt x="2178939" y="330962"/>
                  </a:lnTo>
                  <a:lnTo>
                    <a:pt x="2178812" y="339852"/>
                  </a:lnTo>
                  <a:lnTo>
                    <a:pt x="2255647" y="416814"/>
                  </a:lnTo>
                  <a:lnTo>
                    <a:pt x="2264537" y="416814"/>
                  </a:lnTo>
                  <a:lnTo>
                    <a:pt x="2341245" y="339979"/>
                  </a:lnTo>
                  <a:lnTo>
                    <a:pt x="2341245" y="33134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4" name="object 3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" y="39535"/>
            <a:ext cx="570013" cy="50580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FC1217-D0F1-8CA7-52CB-D9011A753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FF2B5EF4-FFF2-40B4-BE49-F238E27FC236}">
                <a16:creationId xmlns:a16="http://schemas.microsoft.com/office/drawing/2014/main" id="{0E4412FE-6C4D-1D7B-61FD-39E53E16F09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>
              <a:extLst>
                <a:ext uri="{FF2B5EF4-FFF2-40B4-BE49-F238E27FC236}">
                  <a16:creationId xmlns:a16="http://schemas.microsoft.com/office/drawing/2014/main" id="{375F82B8-288C-7D99-F8D0-CD43D4127AC0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8"/>
            </a:xfrm>
            <a:prstGeom prst="rect">
              <a:avLst/>
            </a:prstGeom>
          </p:spPr>
        </p:pic>
        <p:pic>
          <p:nvPicPr>
            <p:cNvPr id="4" name="object 4">
              <a:extLst>
                <a:ext uri="{FF2B5EF4-FFF2-40B4-BE49-F238E27FC236}">
                  <a16:creationId xmlns:a16="http://schemas.microsoft.com/office/drawing/2014/main" id="{7FD13975-FA3E-3681-8080-EE86C9317270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941576"/>
              <a:ext cx="12191999" cy="2880360"/>
            </a:xfrm>
            <a:prstGeom prst="rect">
              <a:avLst/>
            </a:prstGeom>
          </p:spPr>
        </p:pic>
      </p:grpSp>
      <p:sp>
        <p:nvSpPr>
          <p:cNvPr id="5" name="object 5">
            <a:extLst>
              <a:ext uri="{FF2B5EF4-FFF2-40B4-BE49-F238E27FC236}">
                <a16:creationId xmlns:a16="http://schemas.microsoft.com/office/drawing/2014/main" id="{DE0D9D67-3BF3-5743-8B83-B721952D590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30195" y="2862177"/>
            <a:ext cx="508952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it-IT" sz="3600" dirty="0"/>
              <a:t>IL TRACK RECORD</a:t>
            </a:r>
            <a:endParaRPr sz="3600" dirty="0"/>
          </a:p>
        </p:txBody>
      </p:sp>
      <p:pic>
        <p:nvPicPr>
          <p:cNvPr id="6" name="object 6">
            <a:extLst>
              <a:ext uri="{FF2B5EF4-FFF2-40B4-BE49-F238E27FC236}">
                <a16:creationId xmlns:a16="http://schemas.microsoft.com/office/drawing/2014/main" id="{AB05CBCF-2E62-6F5D-4BA3-485927C47079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64691" y="2662427"/>
            <a:ext cx="682752" cy="957072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8A744DBA-752C-DBBE-AD5E-7932D56652FB}"/>
              </a:ext>
            </a:extLst>
          </p:cNvPr>
          <p:cNvSpPr txBox="1"/>
          <p:nvPr/>
        </p:nvSpPr>
        <p:spPr>
          <a:xfrm>
            <a:off x="1830194" y="3381756"/>
            <a:ext cx="5942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ITALIA, GRECIA, ROMANIA, TUNISIA E SUD AFRICA</a:t>
            </a:r>
          </a:p>
        </p:txBody>
      </p:sp>
    </p:spTree>
    <p:extLst>
      <p:ext uri="{BB962C8B-B14F-4D97-AF65-F5344CB8AC3E}">
        <p14:creationId xmlns:p14="http://schemas.microsoft.com/office/powerpoint/2010/main" val="37108796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11288" y="1235836"/>
            <a:ext cx="9110980" cy="4587240"/>
            <a:chOff x="911288" y="1235836"/>
            <a:chExt cx="9110980" cy="45872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543160" y="5173916"/>
              <a:ext cx="478662" cy="42989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1288" y="1235836"/>
              <a:ext cx="8921623" cy="4586732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644523" y="4653534"/>
            <a:ext cx="153035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40" dirty="0">
                <a:latin typeface="Microsoft Sans Serif"/>
                <a:cs typeface="Microsoft Sans Serif"/>
              </a:rPr>
              <a:t>IMPIANTI</a:t>
            </a:r>
            <a:r>
              <a:rPr sz="1400" spc="-90" dirty="0">
                <a:latin typeface="Microsoft Sans Serif"/>
                <a:cs typeface="Microsoft Sans Serif"/>
              </a:rPr>
              <a:t> </a:t>
            </a:r>
            <a:r>
              <a:rPr sz="1400" spc="-125" dirty="0">
                <a:latin typeface="Microsoft Sans Serif"/>
                <a:cs typeface="Microsoft Sans Serif"/>
              </a:rPr>
              <a:t>INSTALLATI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655191" y="5031485"/>
            <a:ext cx="110807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35" dirty="0">
                <a:latin typeface="Microsoft Sans Serif"/>
                <a:cs typeface="Microsoft Sans Serif"/>
              </a:rPr>
              <a:t>SEDI</a:t>
            </a:r>
            <a:r>
              <a:rPr sz="1400" spc="-155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EUFFICI</a:t>
            </a:r>
            <a:endParaRPr sz="1400">
              <a:latin typeface="Microsoft Sans Serif"/>
              <a:cs typeface="Microsoft Sans Serif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088118" y="1734216"/>
            <a:ext cx="93599" cy="93567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0245343" y="1666697"/>
            <a:ext cx="1503045" cy="40500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Microsoft Sans Serif"/>
                <a:cs typeface="Microsoft Sans Serif"/>
              </a:rPr>
              <a:t>Italy</a:t>
            </a:r>
            <a:endParaRPr sz="1200">
              <a:latin typeface="Microsoft Sans Serif"/>
              <a:cs typeface="Microsoft Sans Serif"/>
            </a:endParaRPr>
          </a:p>
          <a:p>
            <a:pPr marL="12700" marR="798195">
              <a:lnSpc>
                <a:spcPct val="100000"/>
              </a:lnSpc>
              <a:spcBef>
                <a:spcPts val="5"/>
              </a:spcBef>
            </a:pPr>
            <a:r>
              <a:rPr sz="1200" spc="-95" dirty="0">
                <a:latin typeface="Microsoft Sans Serif"/>
                <a:cs typeface="Microsoft Sans Serif"/>
              </a:rPr>
              <a:t>South</a:t>
            </a:r>
            <a:r>
              <a:rPr sz="1200" spc="-155" dirty="0">
                <a:latin typeface="Microsoft Sans Serif"/>
                <a:cs typeface="Microsoft Sans Serif"/>
              </a:rPr>
              <a:t> </a:t>
            </a:r>
            <a:r>
              <a:rPr sz="1200" spc="-100" dirty="0">
                <a:latin typeface="Microsoft Sans Serif"/>
                <a:cs typeface="Microsoft Sans Serif"/>
              </a:rPr>
              <a:t>Africa </a:t>
            </a:r>
            <a:r>
              <a:rPr sz="1200" spc="-10" dirty="0">
                <a:latin typeface="Microsoft Sans Serif"/>
                <a:cs typeface="Microsoft Sans Serif"/>
              </a:rPr>
              <a:t>Greece Romania Poland</a:t>
            </a:r>
            <a:endParaRPr sz="1200">
              <a:latin typeface="Microsoft Sans Serif"/>
              <a:cs typeface="Microsoft Sans Serif"/>
            </a:endParaRPr>
          </a:p>
          <a:p>
            <a:pPr marL="12700" marR="381000">
              <a:lnSpc>
                <a:spcPct val="100000"/>
              </a:lnSpc>
            </a:pPr>
            <a:r>
              <a:rPr sz="1200" spc="-100" dirty="0">
                <a:latin typeface="Microsoft Sans Serif"/>
                <a:cs typeface="Microsoft Sans Serif"/>
              </a:rPr>
              <a:t>United</a:t>
            </a:r>
            <a:r>
              <a:rPr sz="1200" spc="-125" dirty="0">
                <a:latin typeface="Microsoft Sans Serif"/>
                <a:cs typeface="Microsoft Sans Serif"/>
              </a:rPr>
              <a:t> </a:t>
            </a:r>
            <a:r>
              <a:rPr sz="1200" spc="-10" dirty="0">
                <a:latin typeface="Microsoft Sans Serif"/>
                <a:cs typeface="Microsoft Sans Serif"/>
              </a:rPr>
              <a:t>Kingdom </a:t>
            </a:r>
            <a:r>
              <a:rPr sz="1200" spc="-105" dirty="0">
                <a:latin typeface="Microsoft Sans Serif"/>
                <a:cs typeface="Microsoft Sans Serif"/>
              </a:rPr>
              <a:t>UAE</a:t>
            </a:r>
            <a:r>
              <a:rPr sz="1200" spc="-150" dirty="0">
                <a:latin typeface="Microsoft Sans Serif"/>
                <a:cs typeface="Microsoft Sans Serif"/>
              </a:rPr>
              <a:t> </a:t>
            </a:r>
            <a:r>
              <a:rPr sz="1200" spc="-90" dirty="0">
                <a:latin typeface="Microsoft Sans Serif"/>
                <a:cs typeface="Microsoft Sans Serif"/>
              </a:rPr>
              <a:t>(JV</a:t>
            </a:r>
            <a:r>
              <a:rPr sz="1200" spc="-140" dirty="0">
                <a:latin typeface="Microsoft Sans Serif"/>
                <a:cs typeface="Microsoft Sans Serif"/>
              </a:rPr>
              <a:t> </a:t>
            </a:r>
            <a:r>
              <a:rPr sz="1200" spc="-120" dirty="0">
                <a:latin typeface="Microsoft Sans Serif"/>
                <a:cs typeface="Microsoft Sans Serif"/>
              </a:rPr>
              <a:t>Company)</a:t>
            </a:r>
            <a:endParaRPr sz="12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200" spc="-105" dirty="0">
                <a:latin typeface="Microsoft Sans Serif"/>
                <a:cs typeface="Microsoft Sans Serif"/>
              </a:rPr>
              <a:t>Hong</a:t>
            </a:r>
            <a:r>
              <a:rPr sz="1200" spc="-145" dirty="0">
                <a:latin typeface="Microsoft Sans Serif"/>
                <a:cs typeface="Microsoft Sans Serif"/>
              </a:rPr>
              <a:t> </a:t>
            </a:r>
            <a:r>
              <a:rPr sz="1200" spc="-105" dirty="0">
                <a:latin typeface="Microsoft Sans Serif"/>
                <a:cs typeface="Microsoft Sans Serif"/>
              </a:rPr>
              <a:t>Kong</a:t>
            </a:r>
            <a:r>
              <a:rPr sz="1200" spc="-190" dirty="0">
                <a:latin typeface="Microsoft Sans Serif"/>
                <a:cs typeface="Microsoft Sans Serif"/>
              </a:rPr>
              <a:t> </a:t>
            </a:r>
            <a:r>
              <a:rPr sz="1200" spc="-95" dirty="0">
                <a:latin typeface="Microsoft Sans Serif"/>
                <a:cs typeface="Microsoft Sans Serif"/>
              </a:rPr>
              <a:t>(Italeaf</a:t>
            </a:r>
            <a:r>
              <a:rPr sz="1200" spc="-65" dirty="0">
                <a:latin typeface="Microsoft Sans Serif"/>
                <a:cs typeface="Microsoft Sans Serif"/>
              </a:rPr>
              <a:t> </a:t>
            </a:r>
            <a:r>
              <a:rPr sz="1200" spc="-80" dirty="0">
                <a:latin typeface="Microsoft Sans Serif"/>
                <a:cs typeface="Microsoft Sans Serif"/>
              </a:rPr>
              <a:t>HK</a:t>
            </a:r>
            <a:r>
              <a:rPr sz="1200" spc="-120" dirty="0">
                <a:latin typeface="Microsoft Sans Serif"/>
                <a:cs typeface="Microsoft Sans Serif"/>
              </a:rPr>
              <a:t> </a:t>
            </a:r>
            <a:r>
              <a:rPr sz="1200" spc="-25" dirty="0">
                <a:latin typeface="Microsoft Sans Serif"/>
                <a:cs typeface="Microsoft Sans Serif"/>
              </a:rPr>
              <a:t>hq)</a:t>
            </a:r>
            <a:endParaRPr sz="1200">
              <a:latin typeface="Microsoft Sans Serif"/>
              <a:cs typeface="Microsoft Sans Serif"/>
            </a:endParaRPr>
          </a:p>
          <a:p>
            <a:pPr marL="12700" marR="757555">
              <a:lnSpc>
                <a:spcPct val="100000"/>
              </a:lnSpc>
            </a:pPr>
            <a:r>
              <a:rPr sz="1200" spc="-10" dirty="0">
                <a:latin typeface="Microsoft Sans Serif"/>
                <a:cs typeface="Microsoft Sans Serif"/>
              </a:rPr>
              <a:t>Morocco Tunisia Egypt Turkey </a:t>
            </a:r>
            <a:r>
              <a:rPr sz="1200" spc="-20" dirty="0">
                <a:latin typeface="Microsoft Sans Serif"/>
                <a:cs typeface="Microsoft Sans Serif"/>
              </a:rPr>
              <a:t>Mali </a:t>
            </a:r>
            <a:r>
              <a:rPr sz="1200" spc="-10" dirty="0">
                <a:latin typeface="Microsoft Sans Serif"/>
                <a:cs typeface="Microsoft Sans Serif"/>
              </a:rPr>
              <a:t>Namibia </a:t>
            </a:r>
            <a:r>
              <a:rPr sz="1200" spc="-125" dirty="0">
                <a:latin typeface="Microsoft Sans Serif"/>
                <a:cs typeface="Microsoft Sans Serif"/>
              </a:rPr>
              <a:t>Mozambique</a:t>
            </a:r>
            <a:r>
              <a:rPr sz="1200" spc="-10" dirty="0">
                <a:latin typeface="Microsoft Sans Serif"/>
                <a:cs typeface="Microsoft Sans Serif"/>
              </a:rPr>
              <a:t> Zambia Kenya Mexico Panama </a:t>
            </a:r>
            <a:r>
              <a:rPr sz="1200" spc="-95" dirty="0">
                <a:latin typeface="Microsoft Sans Serif"/>
                <a:cs typeface="Microsoft Sans Serif"/>
              </a:rPr>
              <a:t>Costa</a:t>
            </a:r>
            <a:r>
              <a:rPr sz="1200" spc="-170" dirty="0">
                <a:latin typeface="Microsoft Sans Serif"/>
                <a:cs typeface="Microsoft Sans Serif"/>
              </a:rPr>
              <a:t> </a:t>
            </a:r>
            <a:r>
              <a:rPr sz="1200" spc="-20" dirty="0">
                <a:latin typeface="Microsoft Sans Serif"/>
                <a:cs typeface="Microsoft Sans Serif"/>
              </a:rPr>
              <a:t>Rica </a:t>
            </a:r>
            <a:r>
              <a:rPr sz="1200" spc="-10" dirty="0">
                <a:latin typeface="Microsoft Sans Serif"/>
                <a:cs typeface="Microsoft Sans Serif"/>
              </a:rPr>
              <a:t>Brazil Argentina</a:t>
            </a:r>
            <a:endParaRPr sz="1200">
              <a:latin typeface="Microsoft Sans Serif"/>
              <a:cs typeface="Microsoft Sans Serif"/>
            </a:endParaRPr>
          </a:p>
        </p:txBody>
      </p: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088118" y="1917096"/>
            <a:ext cx="93599" cy="93567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088118" y="2099976"/>
            <a:ext cx="93599" cy="93567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088118" y="2282856"/>
            <a:ext cx="93599" cy="93567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088118" y="2465736"/>
            <a:ext cx="93599" cy="93567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088118" y="2648616"/>
            <a:ext cx="93599" cy="93567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088118" y="2831496"/>
            <a:ext cx="93599" cy="93567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088118" y="3014376"/>
            <a:ext cx="93599" cy="93567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088118" y="3197257"/>
            <a:ext cx="93599" cy="93565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088118" y="3380136"/>
            <a:ext cx="93599" cy="93567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088118" y="3563016"/>
            <a:ext cx="93599" cy="93567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0088118" y="3745896"/>
            <a:ext cx="93599" cy="93567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088118" y="3928776"/>
            <a:ext cx="93599" cy="93567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088118" y="4111656"/>
            <a:ext cx="93599" cy="93567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088118" y="4294536"/>
            <a:ext cx="93599" cy="93567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088118" y="4477416"/>
            <a:ext cx="93599" cy="93567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0088118" y="4660296"/>
            <a:ext cx="93599" cy="93567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088118" y="4843178"/>
            <a:ext cx="93599" cy="93565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088118" y="5026057"/>
            <a:ext cx="93599" cy="93565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0088118" y="5208937"/>
            <a:ext cx="93651" cy="93565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0088118" y="5391816"/>
            <a:ext cx="93651" cy="93567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0088118" y="5574696"/>
            <a:ext cx="93599" cy="93529"/>
          </a:xfrm>
          <a:prstGeom prst="rect">
            <a:avLst/>
          </a:prstGeom>
        </p:spPr>
      </p:pic>
      <p:sp>
        <p:nvSpPr>
          <p:cNvPr id="30" name="object 30"/>
          <p:cNvSpPr txBox="1"/>
          <p:nvPr/>
        </p:nvSpPr>
        <p:spPr>
          <a:xfrm>
            <a:off x="1622297" y="5462727"/>
            <a:ext cx="144081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60" dirty="0">
                <a:latin typeface="Microsoft Sans Serif"/>
                <a:cs typeface="Microsoft Sans Serif"/>
              </a:rPr>
              <a:t>GARE</a:t>
            </a:r>
            <a:r>
              <a:rPr sz="1400" spc="-215" dirty="0">
                <a:latin typeface="Microsoft Sans Serif"/>
                <a:cs typeface="Microsoft Sans Serif"/>
              </a:rPr>
              <a:t> </a:t>
            </a:r>
            <a:r>
              <a:rPr sz="1400" spc="-140" dirty="0">
                <a:latin typeface="Microsoft Sans Serif"/>
                <a:cs typeface="Microsoft Sans Serif"/>
              </a:rPr>
              <a:t>EFFETTUATE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31" name="object 31"/>
          <p:cNvSpPr txBox="1">
            <a:spLocks noGrp="1"/>
          </p:cNvSpPr>
          <p:nvPr>
            <p:ph type="title"/>
          </p:nvPr>
        </p:nvSpPr>
        <p:spPr>
          <a:xfrm>
            <a:off x="648411" y="96393"/>
            <a:ext cx="50158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10" dirty="0"/>
              <a:t>ESPERIENZAGLOBALE</a:t>
            </a:r>
            <a:r>
              <a:rPr spc="-225" dirty="0"/>
              <a:t> </a:t>
            </a:r>
            <a:r>
              <a:rPr dirty="0"/>
              <a:t>–</a:t>
            </a:r>
            <a:r>
              <a:rPr spc="-185" dirty="0"/>
              <a:t> </a:t>
            </a:r>
            <a:r>
              <a:rPr spc="-85" dirty="0"/>
              <a:t>IL</a:t>
            </a:r>
            <a:r>
              <a:rPr spc="-175" dirty="0"/>
              <a:t> </a:t>
            </a:r>
            <a:r>
              <a:rPr spc="-204" dirty="0"/>
              <a:t>NOSTROTRACK</a:t>
            </a:r>
            <a:r>
              <a:rPr spc="-225" dirty="0"/>
              <a:t> </a:t>
            </a:r>
            <a:r>
              <a:rPr spc="-100" dirty="0"/>
              <a:t>RECORD</a:t>
            </a:r>
          </a:p>
        </p:txBody>
      </p:sp>
      <p:grpSp>
        <p:nvGrpSpPr>
          <p:cNvPr id="32" name="object 32"/>
          <p:cNvGrpSpPr/>
          <p:nvPr/>
        </p:nvGrpSpPr>
        <p:grpSpPr>
          <a:xfrm>
            <a:off x="225297" y="6491983"/>
            <a:ext cx="2454275" cy="279400"/>
            <a:chOff x="225297" y="6491983"/>
            <a:chExt cx="2454275" cy="279400"/>
          </a:xfrm>
        </p:grpSpPr>
        <p:sp>
          <p:nvSpPr>
            <p:cNvPr id="33" name="object 33"/>
            <p:cNvSpPr/>
            <p:nvPr/>
          </p:nvSpPr>
          <p:spPr>
            <a:xfrm>
              <a:off x="231647" y="6498333"/>
              <a:ext cx="2441575" cy="266700"/>
            </a:xfrm>
            <a:custGeom>
              <a:avLst/>
              <a:gdLst/>
              <a:ahLst/>
              <a:cxnLst/>
              <a:rect l="l" t="t" r="r" b="b"/>
              <a:pathLst>
                <a:path w="2441575" h="266700">
                  <a:moveTo>
                    <a:pt x="2441448" y="0"/>
                  </a:moveTo>
                  <a:lnTo>
                    <a:pt x="0" y="0"/>
                  </a:lnTo>
                  <a:lnTo>
                    <a:pt x="0" y="266700"/>
                  </a:lnTo>
                  <a:lnTo>
                    <a:pt x="2441448" y="266700"/>
                  </a:lnTo>
                  <a:lnTo>
                    <a:pt x="24414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231647" y="6498333"/>
              <a:ext cx="2441575" cy="266700"/>
            </a:xfrm>
            <a:custGeom>
              <a:avLst/>
              <a:gdLst/>
              <a:ahLst/>
              <a:cxnLst/>
              <a:rect l="l" t="t" r="r" b="b"/>
              <a:pathLst>
                <a:path w="2441575" h="266700">
                  <a:moveTo>
                    <a:pt x="0" y="266700"/>
                  </a:moveTo>
                  <a:lnTo>
                    <a:pt x="2441448" y="266700"/>
                  </a:lnTo>
                  <a:lnTo>
                    <a:pt x="2441448" y="0"/>
                  </a:lnTo>
                  <a:lnTo>
                    <a:pt x="0" y="0"/>
                  </a:lnTo>
                  <a:lnTo>
                    <a:pt x="0" y="26670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5" name="object 35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" y="39535"/>
            <a:ext cx="570013" cy="50580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18088" y="6073652"/>
            <a:ext cx="523227" cy="736587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3923" y="6390126"/>
            <a:ext cx="2543556" cy="46786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144256" y="1083779"/>
            <a:ext cx="473836" cy="1187869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394334" y="1598231"/>
            <a:ext cx="328930" cy="229870"/>
            <a:chOff x="394334" y="1598231"/>
            <a:chExt cx="328930" cy="229870"/>
          </a:xfrm>
        </p:grpSpPr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03859" y="1607820"/>
              <a:ext cx="309371" cy="210312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399097" y="1602994"/>
              <a:ext cx="319405" cy="220345"/>
            </a:xfrm>
            <a:custGeom>
              <a:avLst/>
              <a:gdLst/>
              <a:ahLst/>
              <a:cxnLst/>
              <a:rect l="l" t="t" r="r" b="b"/>
              <a:pathLst>
                <a:path w="319405" h="220344">
                  <a:moveTo>
                    <a:pt x="0" y="219837"/>
                  </a:moveTo>
                  <a:lnTo>
                    <a:pt x="318896" y="219837"/>
                  </a:lnTo>
                  <a:lnTo>
                    <a:pt x="318896" y="0"/>
                  </a:lnTo>
                  <a:lnTo>
                    <a:pt x="0" y="0"/>
                  </a:lnTo>
                  <a:lnTo>
                    <a:pt x="0" y="219837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368909" y="1862455"/>
            <a:ext cx="58864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10" dirty="0">
                <a:latin typeface="Arial"/>
                <a:cs typeface="Arial"/>
              </a:rPr>
              <a:t>ITALIA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316736" y="1136522"/>
            <a:ext cx="821055" cy="1180465"/>
            <a:chOff x="1316736" y="1136522"/>
            <a:chExt cx="821055" cy="1180465"/>
          </a:xfrm>
        </p:grpSpPr>
        <p:sp>
          <p:nvSpPr>
            <p:cNvPr id="11" name="object 11"/>
            <p:cNvSpPr/>
            <p:nvPr/>
          </p:nvSpPr>
          <p:spPr>
            <a:xfrm>
              <a:off x="1316736" y="1136522"/>
              <a:ext cx="821055" cy="1038860"/>
            </a:xfrm>
            <a:custGeom>
              <a:avLst/>
              <a:gdLst/>
              <a:ahLst/>
              <a:cxnLst/>
              <a:rect l="l" t="t" r="r" b="b"/>
              <a:pathLst>
                <a:path w="821055" h="1038860">
                  <a:moveTo>
                    <a:pt x="220980" y="747903"/>
                  </a:moveTo>
                  <a:lnTo>
                    <a:pt x="211582" y="699262"/>
                  </a:lnTo>
                  <a:lnTo>
                    <a:pt x="184785" y="670560"/>
                  </a:lnTo>
                  <a:lnTo>
                    <a:pt x="169164" y="675513"/>
                  </a:lnTo>
                  <a:lnTo>
                    <a:pt x="162814" y="680847"/>
                  </a:lnTo>
                  <a:lnTo>
                    <a:pt x="156337" y="687578"/>
                  </a:lnTo>
                  <a:lnTo>
                    <a:pt x="148971" y="693547"/>
                  </a:lnTo>
                  <a:lnTo>
                    <a:pt x="144780" y="699643"/>
                  </a:lnTo>
                  <a:lnTo>
                    <a:pt x="140589" y="706374"/>
                  </a:lnTo>
                  <a:lnTo>
                    <a:pt x="136398" y="711708"/>
                  </a:lnTo>
                  <a:lnTo>
                    <a:pt x="132334" y="713994"/>
                  </a:lnTo>
                  <a:lnTo>
                    <a:pt x="125730" y="705739"/>
                  </a:lnTo>
                  <a:lnTo>
                    <a:pt x="121285" y="694436"/>
                  </a:lnTo>
                  <a:lnTo>
                    <a:pt x="116713" y="684276"/>
                  </a:lnTo>
                  <a:lnTo>
                    <a:pt x="99060" y="727583"/>
                  </a:lnTo>
                  <a:lnTo>
                    <a:pt x="115697" y="747903"/>
                  </a:lnTo>
                  <a:lnTo>
                    <a:pt x="119761" y="754253"/>
                  </a:lnTo>
                  <a:lnTo>
                    <a:pt x="123317" y="762381"/>
                  </a:lnTo>
                  <a:lnTo>
                    <a:pt x="125730" y="771906"/>
                  </a:lnTo>
                  <a:lnTo>
                    <a:pt x="126746" y="781939"/>
                  </a:lnTo>
                  <a:lnTo>
                    <a:pt x="126746" y="788797"/>
                  </a:lnTo>
                  <a:lnTo>
                    <a:pt x="121285" y="795528"/>
                  </a:lnTo>
                  <a:lnTo>
                    <a:pt x="121285" y="802386"/>
                  </a:lnTo>
                  <a:lnTo>
                    <a:pt x="126111" y="806450"/>
                  </a:lnTo>
                  <a:lnTo>
                    <a:pt x="131572" y="810006"/>
                  </a:lnTo>
                  <a:lnTo>
                    <a:pt x="136017" y="814705"/>
                  </a:lnTo>
                  <a:lnTo>
                    <a:pt x="137795" y="822706"/>
                  </a:lnTo>
                  <a:lnTo>
                    <a:pt x="136017" y="832866"/>
                  </a:lnTo>
                  <a:lnTo>
                    <a:pt x="131572" y="843153"/>
                  </a:lnTo>
                  <a:lnTo>
                    <a:pt x="126111" y="853440"/>
                  </a:lnTo>
                  <a:lnTo>
                    <a:pt x="121285" y="863600"/>
                  </a:lnTo>
                  <a:lnTo>
                    <a:pt x="120396" y="873633"/>
                  </a:lnTo>
                  <a:lnTo>
                    <a:pt x="118491" y="883158"/>
                  </a:lnTo>
                  <a:lnTo>
                    <a:pt x="116586" y="891286"/>
                  </a:lnTo>
                  <a:lnTo>
                    <a:pt x="115697" y="897509"/>
                  </a:lnTo>
                  <a:lnTo>
                    <a:pt x="119888" y="903605"/>
                  </a:lnTo>
                  <a:lnTo>
                    <a:pt x="123952" y="910336"/>
                  </a:lnTo>
                  <a:lnTo>
                    <a:pt x="128143" y="915670"/>
                  </a:lnTo>
                  <a:lnTo>
                    <a:pt x="132334" y="917956"/>
                  </a:lnTo>
                  <a:lnTo>
                    <a:pt x="137414" y="922782"/>
                  </a:lnTo>
                  <a:lnTo>
                    <a:pt x="144018" y="926465"/>
                  </a:lnTo>
                  <a:lnTo>
                    <a:pt x="151765" y="927481"/>
                  </a:lnTo>
                  <a:lnTo>
                    <a:pt x="160020" y="924687"/>
                  </a:lnTo>
                  <a:lnTo>
                    <a:pt x="163322" y="917448"/>
                  </a:lnTo>
                  <a:lnTo>
                    <a:pt x="167767" y="898017"/>
                  </a:lnTo>
                  <a:lnTo>
                    <a:pt x="171069" y="890778"/>
                  </a:lnTo>
                  <a:lnTo>
                    <a:pt x="180213" y="894842"/>
                  </a:lnTo>
                  <a:lnTo>
                    <a:pt x="189738" y="902716"/>
                  </a:lnTo>
                  <a:lnTo>
                    <a:pt x="198374" y="907923"/>
                  </a:lnTo>
                  <a:lnTo>
                    <a:pt x="204343" y="904367"/>
                  </a:lnTo>
                  <a:lnTo>
                    <a:pt x="209804" y="882777"/>
                  </a:lnTo>
                  <a:lnTo>
                    <a:pt x="211328" y="859282"/>
                  </a:lnTo>
                  <a:lnTo>
                    <a:pt x="209931" y="809117"/>
                  </a:lnTo>
                  <a:lnTo>
                    <a:pt x="209042" y="800100"/>
                  </a:lnTo>
                  <a:lnTo>
                    <a:pt x="207137" y="792988"/>
                  </a:lnTo>
                  <a:lnTo>
                    <a:pt x="205232" y="787146"/>
                  </a:lnTo>
                  <a:lnTo>
                    <a:pt x="204343" y="781939"/>
                  </a:lnTo>
                  <a:lnTo>
                    <a:pt x="206883" y="772795"/>
                  </a:lnTo>
                  <a:lnTo>
                    <a:pt x="218313" y="757047"/>
                  </a:lnTo>
                  <a:lnTo>
                    <a:pt x="220980" y="747903"/>
                  </a:lnTo>
                  <a:close/>
                </a:path>
                <a:path w="821055" h="1038860">
                  <a:moveTo>
                    <a:pt x="820928" y="821690"/>
                  </a:moveTo>
                  <a:lnTo>
                    <a:pt x="820420" y="808990"/>
                  </a:lnTo>
                  <a:lnTo>
                    <a:pt x="817753" y="793750"/>
                  </a:lnTo>
                  <a:lnTo>
                    <a:pt x="815086" y="769620"/>
                  </a:lnTo>
                  <a:lnTo>
                    <a:pt x="787527" y="739140"/>
                  </a:lnTo>
                  <a:lnTo>
                    <a:pt x="770509" y="731520"/>
                  </a:lnTo>
                  <a:lnTo>
                    <a:pt x="758444" y="720090"/>
                  </a:lnTo>
                  <a:lnTo>
                    <a:pt x="719074" y="684530"/>
                  </a:lnTo>
                  <a:lnTo>
                    <a:pt x="695579" y="676910"/>
                  </a:lnTo>
                  <a:lnTo>
                    <a:pt x="681355" y="671830"/>
                  </a:lnTo>
                  <a:lnTo>
                    <a:pt x="644398" y="645160"/>
                  </a:lnTo>
                  <a:lnTo>
                    <a:pt x="639191" y="636270"/>
                  </a:lnTo>
                  <a:lnTo>
                    <a:pt x="639191" y="629920"/>
                  </a:lnTo>
                  <a:lnTo>
                    <a:pt x="650621" y="623570"/>
                  </a:lnTo>
                  <a:lnTo>
                    <a:pt x="650621" y="615950"/>
                  </a:lnTo>
                  <a:lnTo>
                    <a:pt x="654685" y="610870"/>
                  </a:lnTo>
                  <a:lnTo>
                    <a:pt x="657733" y="603250"/>
                  </a:lnTo>
                  <a:lnTo>
                    <a:pt x="658622" y="595630"/>
                  </a:lnTo>
                  <a:lnTo>
                    <a:pt x="656336" y="589280"/>
                  </a:lnTo>
                  <a:lnTo>
                    <a:pt x="639191" y="589280"/>
                  </a:lnTo>
                  <a:lnTo>
                    <a:pt x="608457" y="591820"/>
                  </a:lnTo>
                  <a:lnTo>
                    <a:pt x="594995" y="591820"/>
                  </a:lnTo>
                  <a:lnTo>
                    <a:pt x="582168" y="589280"/>
                  </a:lnTo>
                  <a:lnTo>
                    <a:pt x="576453" y="589280"/>
                  </a:lnTo>
                  <a:lnTo>
                    <a:pt x="570738" y="582930"/>
                  </a:lnTo>
                  <a:lnTo>
                    <a:pt x="565023" y="575310"/>
                  </a:lnTo>
                  <a:lnTo>
                    <a:pt x="551307" y="562610"/>
                  </a:lnTo>
                  <a:lnTo>
                    <a:pt x="537210" y="551180"/>
                  </a:lnTo>
                  <a:lnTo>
                    <a:pt x="524002" y="538480"/>
                  </a:lnTo>
                  <a:lnTo>
                    <a:pt x="513588" y="521970"/>
                  </a:lnTo>
                  <a:lnTo>
                    <a:pt x="502666" y="494030"/>
                  </a:lnTo>
                  <a:lnTo>
                    <a:pt x="494411" y="463550"/>
                  </a:lnTo>
                  <a:lnTo>
                    <a:pt x="487172" y="434340"/>
                  </a:lnTo>
                  <a:lnTo>
                    <a:pt x="479425" y="406400"/>
                  </a:lnTo>
                  <a:lnTo>
                    <a:pt x="475107" y="403860"/>
                  </a:lnTo>
                  <a:lnTo>
                    <a:pt x="466598" y="402590"/>
                  </a:lnTo>
                  <a:lnTo>
                    <a:pt x="462280" y="400050"/>
                  </a:lnTo>
                  <a:lnTo>
                    <a:pt x="453644" y="392430"/>
                  </a:lnTo>
                  <a:lnTo>
                    <a:pt x="436499" y="373380"/>
                  </a:lnTo>
                  <a:lnTo>
                    <a:pt x="427990" y="365760"/>
                  </a:lnTo>
                  <a:lnTo>
                    <a:pt x="422783" y="363220"/>
                  </a:lnTo>
                  <a:lnTo>
                    <a:pt x="410464" y="367030"/>
                  </a:lnTo>
                  <a:lnTo>
                    <a:pt x="405257" y="365760"/>
                  </a:lnTo>
                  <a:lnTo>
                    <a:pt x="388112" y="325120"/>
                  </a:lnTo>
                  <a:lnTo>
                    <a:pt x="382524" y="285750"/>
                  </a:lnTo>
                  <a:lnTo>
                    <a:pt x="382397" y="270510"/>
                  </a:lnTo>
                  <a:lnTo>
                    <a:pt x="385064" y="265430"/>
                  </a:lnTo>
                  <a:lnTo>
                    <a:pt x="396875" y="255270"/>
                  </a:lnTo>
                  <a:lnTo>
                    <a:pt x="399542" y="250190"/>
                  </a:lnTo>
                  <a:lnTo>
                    <a:pt x="396875" y="241300"/>
                  </a:lnTo>
                  <a:lnTo>
                    <a:pt x="385064" y="226060"/>
                  </a:lnTo>
                  <a:lnTo>
                    <a:pt x="382397" y="215900"/>
                  </a:lnTo>
                  <a:lnTo>
                    <a:pt x="399034" y="179070"/>
                  </a:lnTo>
                  <a:lnTo>
                    <a:pt x="413893" y="179070"/>
                  </a:lnTo>
                  <a:lnTo>
                    <a:pt x="422275" y="175260"/>
                  </a:lnTo>
                  <a:lnTo>
                    <a:pt x="426593" y="173990"/>
                  </a:lnTo>
                  <a:lnTo>
                    <a:pt x="431546" y="168910"/>
                  </a:lnTo>
                  <a:lnTo>
                    <a:pt x="437515" y="163830"/>
                  </a:lnTo>
                  <a:lnTo>
                    <a:pt x="445135" y="162560"/>
                  </a:lnTo>
                  <a:lnTo>
                    <a:pt x="450850" y="154940"/>
                  </a:lnTo>
                  <a:lnTo>
                    <a:pt x="456565" y="162560"/>
                  </a:lnTo>
                  <a:lnTo>
                    <a:pt x="479425" y="162560"/>
                  </a:lnTo>
                  <a:lnTo>
                    <a:pt x="469011" y="140970"/>
                  </a:lnTo>
                  <a:lnTo>
                    <a:pt x="466344" y="125730"/>
                  </a:lnTo>
                  <a:lnTo>
                    <a:pt x="469646" y="113030"/>
                  </a:lnTo>
                  <a:lnTo>
                    <a:pt x="467995" y="107950"/>
                  </a:lnTo>
                  <a:lnTo>
                    <a:pt x="466344" y="99060"/>
                  </a:lnTo>
                  <a:lnTo>
                    <a:pt x="460756" y="86360"/>
                  </a:lnTo>
                  <a:lnTo>
                    <a:pt x="462280" y="81280"/>
                  </a:lnTo>
                  <a:lnTo>
                    <a:pt x="462280" y="73660"/>
                  </a:lnTo>
                  <a:lnTo>
                    <a:pt x="473710" y="73660"/>
                  </a:lnTo>
                  <a:lnTo>
                    <a:pt x="479425" y="67310"/>
                  </a:lnTo>
                  <a:lnTo>
                    <a:pt x="473710" y="67310"/>
                  </a:lnTo>
                  <a:lnTo>
                    <a:pt x="473710" y="60960"/>
                  </a:lnTo>
                  <a:lnTo>
                    <a:pt x="460883" y="59690"/>
                  </a:lnTo>
                  <a:lnTo>
                    <a:pt x="437515" y="54610"/>
                  </a:lnTo>
                  <a:lnTo>
                    <a:pt x="427990" y="53340"/>
                  </a:lnTo>
                  <a:lnTo>
                    <a:pt x="418592" y="49530"/>
                  </a:lnTo>
                  <a:lnTo>
                    <a:pt x="399923" y="46990"/>
                  </a:lnTo>
                  <a:lnTo>
                    <a:pt x="393827" y="46990"/>
                  </a:lnTo>
                  <a:lnTo>
                    <a:pt x="386334" y="41910"/>
                  </a:lnTo>
                  <a:lnTo>
                    <a:pt x="381000" y="35560"/>
                  </a:lnTo>
                  <a:lnTo>
                    <a:pt x="377698" y="29210"/>
                  </a:lnTo>
                  <a:lnTo>
                    <a:pt x="376682" y="20320"/>
                  </a:lnTo>
                  <a:lnTo>
                    <a:pt x="370967" y="12700"/>
                  </a:lnTo>
                  <a:lnTo>
                    <a:pt x="376682" y="6350"/>
                  </a:lnTo>
                  <a:lnTo>
                    <a:pt x="376682" y="0"/>
                  </a:lnTo>
                  <a:lnTo>
                    <a:pt x="365252" y="0"/>
                  </a:lnTo>
                  <a:lnTo>
                    <a:pt x="359537" y="6350"/>
                  </a:lnTo>
                  <a:lnTo>
                    <a:pt x="353822" y="6350"/>
                  </a:lnTo>
                  <a:lnTo>
                    <a:pt x="346075" y="8890"/>
                  </a:lnTo>
                  <a:lnTo>
                    <a:pt x="332854" y="10160"/>
                  </a:lnTo>
                  <a:lnTo>
                    <a:pt x="325234" y="12700"/>
                  </a:lnTo>
                  <a:lnTo>
                    <a:pt x="317627" y="12700"/>
                  </a:lnTo>
                  <a:lnTo>
                    <a:pt x="311010" y="13970"/>
                  </a:lnTo>
                  <a:lnTo>
                    <a:pt x="304419" y="16510"/>
                  </a:lnTo>
                  <a:lnTo>
                    <a:pt x="296799" y="20320"/>
                  </a:lnTo>
                  <a:lnTo>
                    <a:pt x="302514" y="33020"/>
                  </a:lnTo>
                  <a:lnTo>
                    <a:pt x="296799" y="40640"/>
                  </a:lnTo>
                  <a:lnTo>
                    <a:pt x="291084" y="40640"/>
                  </a:lnTo>
                  <a:lnTo>
                    <a:pt x="285369" y="33020"/>
                  </a:lnTo>
                  <a:lnTo>
                    <a:pt x="268224" y="33020"/>
                  </a:lnTo>
                  <a:lnTo>
                    <a:pt x="262509" y="26670"/>
                  </a:lnTo>
                  <a:lnTo>
                    <a:pt x="251079" y="26670"/>
                  </a:lnTo>
                  <a:lnTo>
                    <a:pt x="251079" y="40640"/>
                  </a:lnTo>
                  <a:lnTo>
                    <a:pt x="251841" y="46990"/>
                  </a:lnTo>
                  <a:lnTo>
                    <a:pt x="253238" y="53340"/>
                  </a:lnTo>
                  <a:lnTo>
                    <a:pt x="253492" y="60960"/>
                  </a:lnTo>
                  <a:lnTo>
                    <a:pt x="251079" y="67310"/>
                  </a:lnTo>
                  <a:lnTo>
                    <a:pt x="245364" y="67310"/>
                  </a:lnTo>
                  <a:lnTo>
                    <a:pt x="239649" y="53340"/>
                  </a:lnTo>
                  <a:lnTo>
                    <a:pt x="228346" y="53340"/>
                  </a:lnTo>
                  <a:lnTo>
                    <a:pt x="228346" y="60960"/>
                  </a:lnTo>
                  <a:lnTo>
                    <a:pt x="229108" y="69850"/>
                  </a:lnTo>
                  <a:lnTo>
                    <a:pt x="230378" y="77470"/>
                  </a:lnTo>
                  <a:lnTo>
                    <a:pt x="230632" y="85090"/>
                  </a:lnTo>
                  <a:lnTo>
                    <a:pt x="228346" y="93980"/>
                  </a:lnTo>
                  <a:lnTo>
                    <a:pt x="222631" y="87630"/>
                  </a:lnTo>
                  <a:lnTo>
                    <a:pt x="216916" y="87630"/>
                  </a:lnTo>
                  <a:lnTo>
                    <a:pt x="205486" y="90170"/>
                  </a:lnTo>
                  <a:lnTo>
                    <a:pt x="199263" y="90170"/>
                  </a:lnTo>
                  <a:lnTo>
                    <a:pt x="194056" y="87630"/>
                  </a:lnTo>
                  <a:lnTo>
                    <a:pt x="188341" y="87630"/>
                  </a:lnTo>
                  <a:lnTo>
                    <a:pt x="188341" y="73660"/>
                  </a:lnTo>
                  <a:lnTo>
                    <a:pt x="171196" y="73660"/>
                  </a:lnTo>
                  <a:lnTo>
                    <a:pt x="170942" y="99060"/>
                  </a:lnTo>
                  <a:lnTo>
                    <a:pt x="170434" y="106680"/>
                  </a:lnTo>
                  <a:lnTo>
                    <a:pt x="168783" y="115570"/>
                  </a:lnTo>
                  <a:lnTo>
                    <a:pt x="165481" y="121920"/>
                  </a:lnTo>
                  <a:lnTo>
                    <a:pt x="159766" y="128270"/>
                  </a:lnTo>
                  <a:lnTo>
                    <a:pt x="142621" y="128270"/>
                  </a:lnTo>
                  <a:lnTo>
                    <a:pt x="142621" y="114300"/>
                  </a:lnTo>
                  <a:lnTo>
                    <a:pt x="137033" y="114300"/>
                  </a:lnTo>
                  <a:lnTo>
                    <a:pt x="131318" y="107950"/>
                  </a:lnTo>
                  <a:lnTo>
                    <a:pt x="125603" y="107950"/>
                  </a:lnTo>
                  <a:lnTo>
                    <a:pt x="119888" y="101600"/>
                  </a:lnTo>
                  <a:lnTo>
                    <a:pt x="118237" y="93980"/>
                  </a:lnTo>
                  <a:lnTo>
                    <a:pt x="118999" y="85090"/>
                  </a:lnTo>
                  <a:lnTo>
                    <a:pt x="119126" y="74930"/>
                  </a:lnTo>
                  <a:lnTo>
                    <a:pt x="114173" y="67310"/>
                  </a:lnTo>
                  <a:lnTo>
                    <a:pt x="109855" y="69850"/>
                  </a:lnTo>
                  <a:lnTo>
                    <a:pt x="105537" y="74930"/>
                  </a:lnTo>
                  <a:lnTo>
                    <a:pt x="97028" y="87630"/>
                  </a:lnTo>
                  <a:lnTo>
                    <a:pt x="97028" y="107950"/>
                  </a:lnTo>
                  <a:lnTo>
                    <a:pt x="92583" y="116840"/>
                  </a:lnTo>
                  <a:lnTo>
                    <a:pt x="87757" y="124460"/>
                  </a:lnTo>
                  <a:lnTo>
                    <a:pt x="81788" y="129540"/>
                  </a:lnTo>
                  <a:lnTo>
                    <a:pt x="74168" y="134620"/>
                  </a:lnTo>
                  <a:lnTo>
                    <a:pt x="68453" y="134620"/>
                  </a:lnTo>
                  <a:lnTo>
                    <a:pt x="62738" y="128270"/>
                  </a:lnTo>
                  <a:lnTo>
                    <a:pt x="51308" y="128270"/>
                  </a:lnTo>
                  <a:lnTo>
                    <a:pt x="45720" y="134620"/>
                  </a:lnTo>
                  <a:lnTo>
                    <a:pt x="40005" y="134620"/>
                  </a:lnTo>
                  <a:lnTo>
                    <a:pt x="34290" y="142240"/>
                  </a:lnTo>
                  <a:lnTo>
                    <a:pt x="28575" y="134620"/>
                  </a:lnTo>
                  <a:lnTo>
                    <a:pt x="22860" y="134620"/>
                  </a:lnTo>
                  <a:lnTo>
                    <a:pt x="17145" y="142240"/>
                  </a:lnTo>
                  <a:lnTo>
                    <a:pt x="5715" y="142240"/>
                  </a:lnTo>
                  <a:lnTo>
                    <a:pt x="0" y="148590"/>
                  </a:lnTo>
                  <a:lnTo>
                    <a:pt x="0" y="154940"/>
                  </a:lnTo>
                  <a:lnTo>
                    <a:pt x="5207" y="165100"/>
                  </a:lnTo>
                  <a:lnTo>
                    <a:pt x="22860" y="182880"/>
                  </a:lnTo>
                  <a:lnTo>
                    <a:pt x="23749" y="189230"/>
                  </a:lnTo>
                  <a:lnTo>
                    <a:pt x="27686" y="203200"/>
                  </a:lnTo>
                  <a:lnTo>
                    <a:pt x="28575" y="209550"/>
                  </a:lnTo>
                  <a:lnTo>
                    <a:pt x="23368" y="213360"/>
                  </a:lnTo>
                  <a:lnTo>
                    <a:pt x="10922" y="219710"/>
                  </a:lnTo>
                  <a:lnTo>
                    <a:pt x="5715" y="223520"/>
                  </a:lnTo>
                  <a:lnTo>
                    <a:pt x="5715" y="229870"/>
                  </a:lnTo>
                  <a:lnTo>
                    <a:pt x="0" y="236220"/>
                  </a:lnTo>
                  <a:lnTo>
                    <a:pt x="0" y="250190"/>
                  </a:lnTo>
                  <a:lnTo>
                    <a:pt x="17145" y="250190"/>
                  </a:lnTo>
                  <a:lnTo>
                    <a:pt x="17145" y="256540"/>
                  </a:lnTo>
                  <a:lnTo>
                    <a:pt x="19558" y="266700"/>
                  </a:lnTo>
                  <a:lnTo>
                    <a:pt x="19304" y="273050"/>
                  </a:lnTo>
                  <a:lnTo>
                    <a:pt x="17907" y="279400"/>
                  </a:lnTo>
                  <a:lnTo>
                    <a:pt x="17145" y="284480"/>
                  </a:lnTo>
                  <a:lnTo>
                    <a:pt x="16383" y="294640"/>
                  </a:lnTo>
                  <a:lnTo>
                    <a:pt x="14986" y="303530"/>
                  </a:lnTo>
                  <a:lnTo>
                    <a:pt x="14732" y="311150"/>
                  </a:lnTo>
                  <a:lnTo>
                    <a:pt x="45720" y="345440"/>
                  </a:lnTo>
                  <a:lnTo>
                    <a:pt x="57023" y="342900"/>
                  </a:lnTo>
                  <a:lnTo>
                    <a:pt x="63246" y="342900"/>
                  </a:lnTo>
                  <a:lnTo>
                    <a:pt x="68453" y="345440"/>
                  </a:lnTo>
                  <a:lnTo>
                    <a:pt x="68453" y="359410"/>
                  </a:lnTo>
                  <a:lnTo>
                    <a:pt x="62738" y="365760"/>
                  </a:lnTo>
                  <a:lnTo>
                    <a:pt x="57531" y="368300"/>
                  </a:lnTo>
                  <a:lnTo>
                    <a:pt x="45212" y="369570"/>
                  </a:lnTo>
                  <a:lnTo>
                    <a:pt x="40005" y="372110"/>
                  </a:lnTo>
                  <a:lnTo>
                    <a:pt x="40005" y="379730"/>
                  </a:lnTo>
                  <a:lnTo>
                    <a:pt x="45720" y="386080"/>
                  </a:lnTo>
                  <a:lnTo>
                    <a:pt x="45720" y="392430"/>
                  </a:lnTo>
                  <a:lnTo>
                    <a:pt x="51308" y="386080"/>
                  </a:lnTo>
                  <a:lnTo>
                    <a:pt x="51308" y="379730"/>
                  </a:lnTo>
                  <a:lnTo>
                    <a:pt x="68453" y="379730"/>
                  </a:lnTo>
                  <a:lnTo>
                    <a:pt x="74168" y="372110"/>
                  </a:lnTo>
                  <a:lnTo>
                    <a:pt x="81788" y="370840"/>
                  </a:lnTo>
                  <a:lnTo>
                    <a:pt x="87757" y="368300"/>
                  </a:lnTo>
                  <a:lnTo>
                    <a:pt x="92583" y="363220"/>
                  </a:lnTo>
                  <a:lnTo>
                    <a:pt x="97028" y="359410"/>
                  </a:lnTo>
                  <a:lnTo>
                    <a:pt x="100457" y="353060"/>
                  </a:lnTo>
                  <a:lnTo>
                    <a:pt x="105029" y="337820"/>
                  </a:lnTo>
                  <a:lnTo>
                    <a:pt x="108458" y="331470"/>
                  </a:lnTo>
                  <a:lnTo>
                    <a:pt x="116078" y="326390"/>
                  </a:lnTo>
                  <a:lnTo>
                    <a:pt x="129286" y="316230"/>
                  </a:lnTo>
                  <a:lnTo>
                    <a:pt x="137033" y="311150"/>
                  </a:lnTo>
                  <a:lnTo>
                    <a:pt x="144653" y="311150"/>
                  </a:lnTo>
                  <a:lnTo>
                    <a:pt x="157734" y="313690"/>
                  </a:lnTo>
                  <a:lnTo>
                    <a:pt x="165481" y="318770"/>
                  </a:lnTo>
                  <a:lnTo>
                    <a:pt x="173101" y="320040"/>
                  </a:lnTo>
                  <a:lnTo>
                    <a:pt x="186309" y="332740"/>
                  </a:lnTo>
                  <a:lnTo>
                    <a:pt x="194056" y="339090"/>
                  </a:lnTo>
                  <a:lnTo>
                    <a:pt x="201676" y="342900"/>
                  </a:lnTo>
                  <a:lnTo>
                    <a:pt x="214884" y="347980"/>
                  </a:lnTo>
                  <a:lnTo>
                    <a:pt x="222631" y="351790"/>
                  </a:lnTo>
                  <a:lnTo>
                    <a:pt x="228346" y="351790"/>
                  </a:lnTo>
                  <a:lnTo>
                    <a:pt x="239649" y="359410"/>
                  </a:lnTo>
                  <a:lnTo>
                    <a:pt x="239649" y="365760"/>
                  </a:lnTo>
                  <a:lnTo>
                    <a:pt x="243078" y="377190"/>
                  </a:lnTo>
                  <a:lnTo>
                    <a:pt x="245364" y="389890"/>
                  </a:lnTo>
                  <a:lnTo>
                    <a:pt x="247650" y="405130"/>
                  </a:lnTo>
                  <a:lnTo>
                    <a:pt x="251079" y="420370"/>
                  </a:lnTo>
                  <a:lnTo>
                    <a:pt x="268224" y="461010"/>
                  </a:lnTo>
                  <a:lnTo>
                    <a:pt x="268224" y="467360"/>
                  </a:lnTo>
                  <a:lnTo>
                    <a:pt x="262509" y="473710"/>
                  </a:lnTo>
                  <a:lnTo>
                    <a:pt x="268224" y="481330"/>
                  </a:lnTo>
                  <a:lnTo>
                    <a:pt x="273431" y="486410"/>
                  </a:lnTo>
                  <a:lnTo>
                    <a:pt x="280416" y="491490"/>
                  </a:lnTo>
                  <a:lnTo>
                    <a:pt x="288290" y="496570"/>
                  </a:lnTo>
                  <a:lnTo>
                    <a:pt x="296799" y="501650"/>
                  </a:lnTo>
                  <a:lnTo>
                    <a:pt x="303276" y="520700"/>
                  </a:lnTo>
                  <a:lnTo>
                    <a:pt x="307213" y="528320"/>
                  </a:lnTo>
                  <a:lnTo>
                    <a:pt x="313944" y="534670"/>
                  </a:lnTo>
                  <a:lnTo>
                    <a:pt x="322453" y="543560"/>
                  </a:lnTo>
                  <a:lnTo>
                    <a:pt x="330962" y="551180"/>
                  </a:lnTo>
                  <a:lnTo>
                    <a:pt x="339471" y="557530"/>
                  </a:lnTo>
                  <a:lnTo>
                    <a:pt x="348107" y="562610"/>
                  </a:lnTo>
                  <a:lnTo>
                    <a:pt x="376682" y="595630"/>
                  </a:lnTo>
                  <a:lnTo>
                    <a:pt x="407162" y="629920"/>
                  </a:lnTo>
                  <a:lnTo>
                    <a:pt x="420370" y="643890"/>
                  </a:lnTo>
                  <a:lnTo>
                    <a:pt x="427990" y="650240"/>
                  </a:lnTo>
                  <a:lnTo>
                    <a:pt x="433197" y="659130"/>
                  </a:lnTo>
                  <a:lnTo>
                    <a:pt x="440182" y="665480"/>
                  </a:lnTo>
                  <a:lnTo>
                    <a:pt x="448056" y="669290"/>
                  </a:lnTo>
                  <a:lnTo>
                    <a:pt x="456565" y="670560"/>
                  </a:lnTo>
                  <a:lnTo>
                    <a:pt x="472948" y="668020"/>
                  </a:lnTo>
                  <a:lnTo>
                    <a:pt x="479806" y="668020"/>
                  </a:lnTo>
                  <a:lnTo>
                    <a:pt x="502285" y="697230"/>
                  </a:lnTo>
                  <a:lnTo>
                    <a:pt x="506476" y="707390"/>
                  </a:lnTo>
                  <a:lnTo>
                    <a:pt x="540131" y="741680"/>
                  </a:lnTo>
                  <a:lnTo>
                    <a:pt x="547878" y="745490"/>
                  </a:lnTo>
                  <a:lnTo>
                    <a:pt x="559308" y="742950"/>
                  </a:lnTo>
                  <a:lnTo>
                    <a:pt x="565531" y="742950"/>
                  </a:lnTo>
                  <a:lnTo>
                    <a:pt x="582168" y="772160"/>
                  </a:lnTo>
                  <a:lnTo>
                    <a:pt x="576453" y="772160"/>
                  </a:lnTo>
                  <a:lnTo>
                    <a:pt x="576453" y="778510"/>
                  </a:lnTo>
                  <a:lnTo>
                    <a:pt x="580771" y="783590"/>
                  </a:lnTo>
                  <a:lnTo>
                    <a:pt x="585724" y="788670"/>
                  </a:lnTo>
                  <a:lnTo>
                    <a:pt x="591693" y="793750"/>
                  </a:lnTo>
                  <a:lnTo>
                    <a:pt x="599186" y="798830"/>
                  </a:lnTo>
                  <a:lnTo>
                    <a:pt x="599186" y="806450"/>
                  </a:lnTo>
                  <a:lnTo>
                    <a:pt x="616331" y="806450"/>
                  </a:lnTo>
                  <a:lnTo>
                    <a:pt x="622046" y="798830"/>
                  </a:lnTo>
                  <a:lnTo>
                    <a:pt x="627761" y="806450"/>
                  </a:lnTo>
                  <a:lnTo>
                    <a:pt x="632079" y="819150"/>
                  </a:lnTo>
                  <a:lnTo>
                    <a:pt x="640588" y="848360"/>
                  </a:lnTo>
                  <a:lnTo>
                    <a:pt x="644906" y="861060"/>
                  </a:lnTo>
                  <a:lnTo>
                    <a:pt x="649097" y="871220"/>
                  </a:lnTo>
                  <a:lnTo>
                    <a:pt x="652780" y="881380"/>
                  </a:lnTo>
                  <a:lnTo>
                    <a:pt x="655320" y="891540"/>
                  </a:lnTo>
                  <a:lnTo>
                    <a:pt x="656336" y="901700"/>
                  </a:lnTo>
                  <a:lnTo>
                    <a:pt x="658876" y="906780"/>
                  </a:lnTo>
                  <a:lnTo>
                    <a:pt x="659511" y="916940"/>
                  </a:lnTo>
                  <a:lnTo>
                    <a:pt x="662051" y="922020"/>
                  </a:lnTo>
                  <a:lnTo>
                    <a:pt x="663829" y="927100"/>
                  </a:lnTo>
                  <a:lnTo>
                    <a:pt x="667766" y="932180"/>
                  </a:lnTo>
                  <a:lnTo>
                    <a:pt x="671703" y="939800"/>
                  </a:lnTo>
                  <a:lnTo>
                    <a:pt x="673481" y="948690"/>
                  </a:lnTo>
                  <a:lnTo>
                    <a:pt x="667385" y="951230"/>
                  </a:lnTo>
                  <a:lnTo>
                    <a:pt x="659130" y="952500"/>
                  </a:lnTo>
                  <a:lnTo>
                    <a:pt x="651002" y="955040"/>
                  </a:lnTo>
                  <a:lnTo>
                    <a:pt x="644906" y="962660"/>
                  </a:lnTo>
                  <a:lnTo>
                    <a:pt x="639191" y="962660"/>
                  </a:lnTo>
                  <a:lnTo>
                    <a:pt x="644906" y="969010"/>
                  </a:lnTo>
                  <a:lnTo>
                    <a:pt x="644906" y="975360"/>
                  </a:lnTo>
                  <a:lnTo>
                    <a:pt x="643890" y="985520"/>
                  </a:lnTo>
                  <a:lnTo>
                    <a:pt x="641350" y="995680"/>
                  </a:lnTo>
                  <a:lnTo>
                    <a:pt x="637667" y="1005840"/>
                  </a:lnTo>
                  <a:lnTo>
                    <a:pt x="633476" y="1016000"/>
                  </a:lnTo>
                  <a:lnTo>
                    <a:pt x="633476" y="1029970"/>
                  </a:lnTo>
                  <a:lnTo>
                    <a:pt x="639191" y="1029970"/>
                  </a:lnTo>
                  <a:lnTo>
                    <a:pt x="644398" y="1035050"/>
                  </a:lnTo>
                  <a:lnTo>
                    <a:pt x="650621" y="1038860"/>
                  </a:lnTo>
                  <a:lnTo>
                    <a:pt x="656844" y="1038860"/>
                  </a:lnTo>
                  <a:lnTo>
                    <a:pt x="662051" y="1036320"/>
                  </a:lnTo>
                  <a:lnTo>
                    <a:pt x="667893" y="1029970"/>
                  </a:lnTo>
                  <a:lnTo>
                    <a:pt x="669925" y="1022350"/>
                  </a:lnTo>
                  <a:lnTo>
                    <a:pt x="670941" y="1013460"/>
                  </a:lnTo>
                  <a:lnTo>
                    <a:pt x="673481" y="1003300"/>
                  </a:lnTo>
                  <a:lnTo>
                    <a:pt x="673481" y="995680"/>
                  </a:lnTo>
                  <a:lnTo>
                    <a:pt x="690499" y="995680"/>
                  </a:lnTo>
                  <a:lnTo>
                    <a:pt x="690499" y="989330"/>
                  </a:lnTo>
                  <a:lnTo>
                    <a:pt x="692912" y="977900"/>
                  </a:lnTo>
                  <a:lnTo>
                    <a:pt x="692658" y="965200"/>
                  </a:lnTo>
                  <a:lnTo>
                    <a:pt x="691261" y="952500"/>
                  </a:lnTo>
                  <a:lnTo>
                    <a:pt x="690499" y="942340"/>
                  </a:lnTo>
                  <a:lnTo>
                    <a:pt x="695706" y="937260"/>
                  </a:lnTo>
                  <a:lnTo>
                    <a:pt x="701929" y="932180"/>
                  </a:lnTo>
                  <a:lnTo>
                    <a:pt x="708152" y="929640"/>
                  </a:lnTo>
                  <a:lnTo>
                    <a:pt x="713359" y="928370"/>
                  </a:lnTo>
                  <a:lnTo>
                    <a:pt x="720979" y="925830"/>
                  </a:lnTo>
                  <a:lnTo>
                    <a:pt x="726948" y="928370"/>
                  </a:lnTo>
                  <a:lnTo>
                    <a:pt x="731774" y="929640"/>
                  </a:lnTo>
                  <a:lnTo>
                    <a:pt x="736219" y="928370"/>
                  </a:lnTo>
                  <a:lnTo>
                    <a:pt x="737743" y="918210"/>
                  </a:lnTo>
                  <a:lnTo>
                    <a:pt x="735457" y="909320"/>
                  </a:lnTo>
                  <a:lnTo>
                    <a:pt x="732155" y="900430"/>
                  </a:lnTo>
                  <a:lnTo>
                    <a:pt x="730504" y="894080"/>
                  </a:lnTo>
                  <a:lnTo>
                    <a:pt x="730504" y="887730"/>
                  </a:lnTo>
                  <a:lnTo>
                    <a:pt x="736219" y="873760"/>
                  </a:lnTo>
                  <a:lnTo>
                    <a:pt x="730504" y="873760"/>
                  </a:lnTo>
                  <a:lnTo>
                    <a:pt x="720979" y="866140"/>
                  </a:lnTo>
                  <a:lnTo>
                    <a:pt x="699897" y="854710"/>
                  </a:lnTo>
                  <a:lnTo>
                    <a:pt x="690499" y="847090"/>
                  </a:lnTo>
                  <a:lnTo>
                    <a:pt x="691261" y="802640"/>
                  </a:lnTo>
                  <a:lnTo>
                    <a:pt x="701421" y="773430"/>
                  </a:lnTo>
                  <a:lnTo>
                    <a:pt x="708406" y="765810"/>
                  </a:lnTo>
                  <a:lnTo>
                    <a:pt x="716280" y="758190"/>
                  </a:lnTo>
                  <a:lnTo>
                    <a:pt x="724789" y="751840"/>
                  </a:lnTo>
                  <a:lnTo>
                    <a:pt x="730504" y="751840"/>
                  </a:lnTo>
                  <a:lnTo>
                    <a:pt x="736219" y="765810"/>
                  </a:lnTo>
                  <a:lnTo>
                    <a:pt x="741934" y="765810"/>
                  </a:lnTo>
                  <a:lnTo>
                    <a:pt x="750443" y="769620"/>
                  </a:lnTo>
                  <a:lnTo>
                    <a:pt x="767588" y="774700"/>
                  </a:lnTo>
                  <a:lnTo>
                    <a:pt x="776224" y="778510"/>
                  </a:lnTo>
                  <a:lnTo>
                    <a:pt x="781812" y="778510"/>
                  </a:lnTo>
                  <a:lnTo>
                    <a:pt x="787527" y="772160"/>
                  </a:lnTo>
                  <a:lnTo>
                    <a:pt x="787527" y="778510"/>
                  </a:lnTo>
                  <a:lnTo>
                    <a:pt x="790067" y="784860"/>
                  </a:lnTo>
                  <a:lnTo>
                    <a:pt x="790702" y="800100"/>
                  </a:lnTo>
                  <a:lnTo>
                    <a:pt x="793242" y="806450"/>
                  </a:lnTo>
                  <a:lnTo>
                    <a:pt x="798449" y="816610"/>
                  </a:lnTo>
                  <a:lnTo>
                    <a:pt x="804672" y="828040"/>
                  </a:lnTo>
                  <a:lnTo>
                    <a:pt x="810895" y="834390"/>
                  </a:lnTo>
                  <a:lnTo>
                    <a:pt x="816102" y="833120"/>
                  </a:lnTo>
                  <a:lnTo>
                    <a:pt x="820928" y="821690"/>
                  </a:lnTo>
                  <a:close/>
                </a:path>
              </a:pathLst>
            </a:custGeom>
            <a:solidFill>
              <a:srgbClr val="D0D9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26945" y="2130551"/>
              <a:ext cx="213093" cy="185927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337820" y="2552191"/>
            <a:ext cx="1748155" cy="4673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380"/>
              </a:lnSpc>
              <a:spcBef>
                <a:spcPts val="100"/>
              </a:spcBef>
            </a:pPr>
            <a:r>
              <a:rPr sz="1200" b="1" dirty="0">
                <a:latin typeface="Arial"/>
                <a:cs typeface="Arial"/>
              </a:rPr>
              <a:t>POTENZA</a:t>
            </a:r>
            <a:r>
              <a:rPr sz="1200" b="1" spc="35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INSTALLATA</a:t>
            </a:r>
            <a:endParaRPr sz="1200" dirty="0">
              <a:latin typeface="Arial"/>
              <a:cs typeface="Arial"/>
            </a:endParaRPr>
          </a:p>
          <a:p>
            <a:pPr marL="12700">
              <a:lnSpc>
                <a:spcPts val="2100"/>
              </a:lnSpc>
            </a:pPr>
            <a:r>
              <a:rPr lang="it-IT" b="1" spc="-35" dirty="0">
                <a:latin typeface="Arial"/>
                <a:cs typeface="Arial"/>
              </a:rPr>
              <a:t>366</a:t>
            </a:r>
            <a:r>
              <a:rPr sz="1800" b="1" spc="-35" dirty="0">
                <a:latin typeface="Arial"/>
                <a:cs typeface="Arial"/>
              </a:rPr>
              <a:t> </a:t>
            </a:r>
            <a:r>
              <a:rPr sz="1800" b="1" spc="-25" dirty="0">
                <a:latin typeface="Arial"/>
                <a:cs typeface="Arial"/>
              </a:rPr>
              <a:t>MWp</a:t>
            </a:r>
            <a:endParaRPr sz="1800" dirty="0">
              <a:latin typeface="Arial"/>
              <a:cs typeface="Aria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2617787" y="1598231"/>
            <a:ext cx="308610" cy="224790"/>
            <a:chOff x="2617787" y="1598231"/>
            <a:chExt cx="308610" cy="224790"/>
          </a:xfrm>
        </p:grpSpPr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627375" y="1607820"/>
              <a:ext cx="289560" cy="205739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2622550" y="1602994"/>
              <a:ext cx="299085" cy="215265"/>
            </a:xfrm>
            <a:custGeom>
              <a:avLst/>
              <a:gdLst/>
              <a:ahLst/>
              <a:cxnLst/>
              <a:rect l="l" t="t" r="r" b="b"/>
              <a:pathLst>
                <a:path w="299085" h="215264">
                  <a:moveTo>
                    <a:pt x="0" y="215264"/>
                  </a:moveTo>
                  <a:lnTo>
                    <a:pt x="299085" y="215264"/>
                  </a:lnTo>
                  <a:lnTo>
                    <a:pt x="299085" y="0"/>
                  </a:lnTo>
                  <a:lnTo>
                    <a:pt x="0" y="0"/>
                  </a:lnTo>
                  <a:lnTo>
                    <a:pt x="0" y="215264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2582417" y="1852930"/>
            <a:ext cx="71056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10" dirty="0">
                <a:latin typeface="Arial"/>
                <a:cs typeface="Arial"/>
              </a:rPr>
              <a:t>GRECIA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3496055" y="1187450"/>
            <a:ext cx="828040" cy="1052830"/>
            <a:chOff x="3496055" y="1187450"/>
            <a:chExt cx="828040" cy="1052830"/>
          </a:xfrm>
        </p:grpSpPr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768216" y="2118360"/>
              <a:ext cx="152527" cy="121919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3637661" y="1892299"/>
              <a:ext cx="316230" cy="288290"/>
            </a:xfrm>
            <a:custGeom>
              <a:avLst/>
              <a:gdLst/>
              <a:ahLst/>
              <a:cxnLst/>
              <a:rect l="l" t="t" r="r" b="b"/>
              <a:pathLst>
                <a:path w="316229" h="288289">
                  <a:moveTo>
                    <a:pt x="315722" y="140970"/>
                  </a:moveTo>
                  <a:lnTo>
                    <a:pt x="310388" y="128270"/>
                  </a:lnTo>
                  <a:lnTo>
                    <a:pt x="307975" y="127000"/>
                  </a:lnTo>
                  <a:lnTo>
                    <a:pt x="298069" y="121920"/>
                  </a:lnTo>
                  <a:lnTo>
                    <a:pt x="283591" y="116840"/>
                  </a:lnTo>
                  <a:lnTo>
                    <a:pt x="272161" y="104140"/>
                  </a:lnTo>
                  <a:lnTo>
                    <a:pt x="267589" y="92710"/>
                  </a:lnTo>
                  <a:lnTo>
                    <a:pt x="268097" y="78740"/>
                  </a:lnTo>
                  <a:lnTo>
                    <a:pt x="270637" y="66040"/>
                  </a:lnTo>
                  <a:lnTo>
                    <a:pt x="272161" y="54610"/>
                  </a:lnTo>
                  <a:lnTo>
                    <a:pt x="274193" y="45720"/>
                  </a:lnTo>
                  <a:lnTo>
                    <a:pt x="280289" y="38100"/>
                  </a:lnTo>
                  <a:lnTo>
                    <a:pt x="290576" y="31750"/>
                  </a:lnTo>
                  <a:lnTo>
                    <a:pt x="304800" y="30480"/>
                  </a:lnTo>
                  <a:lnTo>
                    <a:pt x="217678" y="30480"/>
                  </a:lnTo>
                  <a:lnTo>
                    <a:pt x="188468" y="19050"/>
                  </a:lnTo>
                  <a:lnTo>
                    <a:pt x="162052" y="5080"/>
                  </a:lnTo>
                  <a:lnTo>
                    <a:pt x="76200" y="5080"/>
                  </a:lnTo>
                  <a:lnTo>
                    <a:pt x="66294" y="3810"/>
                  </a:lnTo>
                  <a:lnTo>
                    <a:pt x="54356" y="1270"/>
                  </a:lnTo>
                  <a:lnTo>
                    <a:pt x="42545" y="0"/>
                  </a:lnTo>
                  <a:lnTo>
                    <a:pt x="32639" y="5080"/>
                  </a:lnTo>
                  <a:lnTo>
                    <a:pt x="22987" y="15240"/>
                  </a:lnTo>
                  <a:lnTo>
                    <a:pt x="12192" y="25400"/>
                  </a:lnTo>
                  <a:lnTo>
                    <a:pt x="3556" y="38100"/>
                  </a:lnTo>
                  <a:lnTo>
                    <a:pt x="0" y="54610"/>
                  </a:lnTo>
                  <a:lnTo>
                    <a:pt x="5461" y="73660"/>
                  </a:lnTo>
                  <a:lnTo>
                    <a:pt x="19050" y="91440"/>
                  </a:lnTo>
                  <a:lnTo>
                    <a:pt x="54356" y="128270"/>
                  </a:lnTo>
                  <a:lnTo>
                    <a:pt x="62357" y="139700"/>
                  </a:lnTo>
                  <a:lnTo>
                    <a:pt x="69342" y="152400"/>
                  </a:lnTo>
                  <a:lnTo>
                    <a:pt x="74295" y="166370"/>
                  </a:lnTo>
                  <a:lnTo>
                    <a:pt x="76200" y="176530"/>
                  </a:lnTo>
                  <a:lnTo>
                    <a:pt x="74549" y="193040"/>
                  </a:lnTo>
                  <a:lnTo>
                    <a:pt x="66929" y="222250"/>
                  </a:lnTo>
                  <a:lnTo>
                    <a:pt x="65278" y="238760"/>
                  </a:lnTo>
                  <a:lnTo>
                    <a:pt x="73660" y="257810"/>
                  </a:lnTo>
                  <a:lnTo>
                    <a:pt x="82931" y="276860"/>
                  </a:lnTo>
                  <a:lnTo>
                    <a:pt x="94361" y="288290"/>
                  </a:lnTo>
                  <a:lnTo>
                    <a:pt x="108839" y="287020"/>
                  </a:lnTo>
                  <a:lnTo>
                    <a:pt x="118364" y="279400"/>
                  </a:lnTo>
                  <a:lnTo>
                    <a:pt x="121031" y="241300"/>
                  </a:lnTo>
                  <a:lnTo>
                    <a:pt x="130556" y="226060"/>
                  </a:lnTo>
                  <a:lnTo>
                    <a:pt x="250952" y="226060"/>
                  </a:lnTo>
                  <a:lnTo>
                    <a:pt x="249936" y="223520"/>
                  </a:lnTo>
                  <a:lnTo>
                    <a:pt x="235458" y="195580"/>
                  </a:lnTo>
                  <a:lnTo>
                    <a:pt x="223012" y="167640"/>
                  </a:lnTo>
                  <a:lnTo>
                    <a:pt x="217678" y="140970"/>
                  </a:lnTo>
                  <a:lnTo>
                    <a:pt x="223012" y="128270"/>
                  </a:lnTo>
                  <a:lnTo>
                    <a:pt x="235458" y="127000"/>
                  </a:lnTo>
                  <a:lnTo>
                    <a:pt x="249936" y="132080"/>
                  </a:lnTo>
                  <a:lnTo>
                    <a:pt x="261239" y="140970"/>
                  </a:lnTo>
                  <a:lnTo>
                    <a:pt x="266065" y="146050"/>
                  </a:lnTo>
                  <a:lnTo>
                    <a:pt x="267335" y="171450"/>
                  </a:lnTo>
                  <a:lnTo>
                    <a:pt x="272161" y="176530"/>
                  </a:lnTo>
                  <a:lnTo>
                    <a:pt x="288163" y="175260"/>
                  </a:lnTo>
                  <a:lnTo>
                    <a:pt x="302133" y="167640"/>
                  </a:lnTo>
                  <a:lnTo>
                    <a:pt x="311912" y="156210"/>
                  </a:lnTo>
                  <a:lnTo>
                    <a:pt x="315722" y="140970"/>
                  </a:lnTo>
                  <a:close/>
                </a:path>
              </a:pathLst>
            </a:custGeom>
            <a:solidFill>
              <a:srgbClr val="D0D9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713860" y="1849119"/>
              <a:ext cx="315722" cy="137159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3496056" y="1236979"/>
              <a:ext cx="805815" cy="624840"/>
            </a:xfrm>
            <a:custGeom>
              <a:avLst/>
              <a:gdLst/>
              <a:ahLst/>
              <a:cxnLst/>
              <a:rect l="l" t="t" r="r" b="b"/>
              <a:pathLst>
                <a:path w="805814" h="624839">
                  <a:moveTo>
                    <a:pt x="805688" y="29210"/>
                  </a:moveTo>
                  <a:lnTo>
                    <a:pt x="675894" y="29210"/>
                  </a:lnTo>
                  <a:lnTo>
                    <a:pt x="662813" y="27940"/>
                  </a:lnTo>
                  <a:lnTo>
                    <a:pt x="647700" y="20320"/>
                  </a:lnTo>
                  <a:lnTo>
                    <a:pt x="631571" y="12700"/>
                  </a:lnTo>
                  <a:lnTo>
                    <a:pt x="621538" y="11430"/>
                  </a:lnTo>
                  <a:lnTo>
                    <a:pt x="608457" y="10160"/>
                  </a:lnTo>
                  <a:lnTo>
                    <a:pt x="593217" y="6350"/>
                  </a:lnTo>
                  <a:lnTo>
                    <a:pt x="590042" y="5080"/>
                  </a:lnTo>
                  <a:lnTo>
                    <a:pt x="434213" y="5080"/>
                  </a:lnTo>
                  <a:lnTo>
                    <a:pt x="414655" y="1270"/>
                  </a:lnTo>
                  <a:lnTo>
                    <a:pt x="392049" y="0"/>
                  </a:lnTo>
                  <a:lnTo>
                    <a:pt x="348488" y="0"/>
                  </a:lnTo>
                  <a:lnTo>
                    <a:pt x="340233" y="6350"/>
                  </a:lnTo>
                  <a:lnTo>
                    <a:pt x="332105" y="10160"/>
                  </a:lnTo>
                  <a:lnTo>
                    <a:pt x="315722" y="12700"/>
                  </a:lnTo>
                  <a:lnTo>
                    <a:pt x="292989" y="21590"/>
                  </a:lnTo>
                  <a:lnTo>
                    <a:pt x="251460" y="39370"/>
                  </a:lnTo>
                  <a:lnTo>
                    <a:pt x="228600" y="48260"/>
                  </a:lnTo>
                  <a:lnTo>
                    <a:pt x="220345" y="62230"/>
                  </a:lnTo>
                  <a:lnTo>
                    <a:pt x="210947" y="80010"/>
                  </a:lnTo>
                  <a:lnTo>
                    <a:pt x="199644" y="96520"/>
                  </a:lnTo>
                  <a:lnTo>
                    <a:pt x="185166" y="110490"/>
                  </a:lnTo>
                  <a:lnTo>
                    <a:pt x="168656" y="115570"/>
                  </a:lnTo>
                  <a:lnTo>
                    <a:pt x="151130" y="115570"/>
                  </a:lnTo>
                  <a:lnTo>
                    <a:pt x="131572" y="116840"/>
                  </a:lnTo>
                  <a:lnTo>
                    <a:pt x="108839" y="121920"/>
                  </a:lnTo>
                  <a:lnTo>
                    <a:pt x="115189" y="132080"/>
                  </a:lnTo>
                  <a:lnTo>
                    <a:pt x="118364" y="142240"/>
                  </a:lnTo>
                  <a:lnTo>
                    <a:pt x="119634" y="154940"/>
                  </a:lnTo>
                  <a:lnTo>
                    <a:pt x="119761" y="171450"/>
                  </a:lnTo>
                  <a:lnTo>
                    <a:pt x="110109" y="179070"/>
                  </a:lnTo>
                  <a:lnTo>
                    <a:pt x="99314" y="182880"/>
                  </a:lnTo>
                  <a:lnTo>
                    <a:pt x="90678" y="187960"/>
                  </a:lnTo>
                  <a:lnTo>
                    <a:pt x="87122" y="195580"/>
                  </a:lnTo>
                  <a:lnTo>
                    <a:pt x="82296" y="214630"/>
                  </a:lnTo>
                  <a:lnTo>
                    <a:pt x="81026" y="251460"/>
                  </a:lnTo>
                  <a:lnTo>
                    <a:pt x="76200" y="269240"/>
                  </a:lnTo>
                  <a:lnTo>
                    <a:pt x="66294" y="274320"/>
                  </a:lnTo>
                  <a:lnTo>
                    <a:pt x="42545" y="275590"/>
                  </a:lnTo>
                  <a:lnTo>
                    <a:pt x="32639" y="281940"/>
                  </a:lnTo>
                  <a:lnTo>
                    <a:pt x="34163" y="292100"/>
                  </a:lnTo>
                  <a:lnTo>
                    <a:pt x="36703" y="306070"/>
                  </a:lnTo>
                  <a:lnTo>
                    <a:pt x="37211" y="318770"/>
                  </a:lnTo>
                  <a:lnTo>
                    <a:pt x="32639" y="330200"/>
                  </a:lnTo>
                  <a:lnTo>
                    <a:pt x="26035" y="339090"/>
                  </a:lnTo>
                  <a:lnTo>
                    <a:pt x="20320" y="349250"/>
                  </a:lnTo>
                  <a:lnTo>
                    <a:pt x="12700" y="358140"/>
                  </a:lnTo>
                  <a:lnTo>
                    <a:pt x="0" y="367030"/>
                  </a:lnTo>
                  <a:lnTo>
                    <a:pt x="8128" y="378460"/>
                  </a:lnTo>
                  <a:lnTo>
                    <a:pt x="16256" y="393700"/>
                  </a:lnTo>
                  <a:lnTo>
                    <a:pt x="24511" y="410210"/>
                  </a:lnTo>
                  <a:lnTo>
                    <a:pt x="32639" y="427990"/>
                  </a:lnTo>
                  <a:lnTo>
                    <a:pt x="41021" y="438150"/>
                  </a:lnTo>
                  <a:lnTo>
                    <a:pt x="76200" y="464820"/>
                  </a:lnTo>
                  <a:lnTo>
                    <a:pt x="103378" y="472440"/>
                  </a:lnTo>
                  <a:lnTo>
                    <a:pt x="119126" y="477520"/>
                  </a:lnTo>
                  <a:lnTo>
                    <a:pt x="130683" y="488950"/>
                  </a:lnTo>
                  <a:lnTo>
                    <a:pt x="130175" y="495300"/>
                  </a:lnTo>
                  <a:lnTo>
                    <a:pt x="118491" y="495300"/>
                  </a:lnTo>
                  <a:lnTo>
                    <a:pt x="104648" y="496570"/>
                  </a:lnTo>
                  <a:lnTo>
                    <a:pt x="98044" y="501650"/>
                  </a:lnTo>
                  <a:lnTo>
                    <a:pt x="93599" y="518160"/>
                  </a:lnTo>
                  <a:lnTo>
                    <a:pt x="95250" y="530860"/>
                  </a:lnTo>
                  <a:lnTo>
                    <a:pt x="101092" y="541020"/>
                  </a:lnTo>
                  <a:lnTo>
                    <a:pt x="108839" y="551180"/>
                  </a:lnTo>
                  <a:lnTo>
                    <a:pt x="110744" y="560070"/>
                  </a:lnTo>
                  <a:lnTo>
                    <a:pt x="115697" y="568960"/>
                  </a:lnTo>
                  <a:lnTo>
                    <a:pt x="130683" y="588010"/>
                  </a:lnTo>
                  <a:lnTo>
                    <a:pt x="135509" y="598170"/>
                  </a:lnTo>
                  <a:lnTo>
                    <a:pt x="136144" y="610870"/>
                  </a:lnTo>
                  <a:lnTo>
                    <a:pt x="136779" y="619760"/>
                  </a:lnTo>
                  <a:lnTo>
                    <a:pt x="141605" y="624840"/>
                  </a:lnTo>
                  <a:lnTo>
                    <a:pt x="149733" y="622300"/>
                  </a:lnTo>
                  <a:lnTo>
                    <a:pt x="166116" y="614680"/>
                  </a:lnTo>
                  <a:lnTo>
                    <a:pt x="174244" y="612140"/>
                  </a:lnTo>
                  <a:lnTo>
                    <a:pt x="185166" y="612140"/>
                  </a:lnTo>
                  <a:lnTo>
                    <a:pt x="185166" y="624840"/>
                  </a:lnTo>
                  <a:lnTo>
                    <a:pt x="195961" y="624840"/>
                  </a:lnTo>
                  <a:lnTo>
                    <a:pt x="210566" y="622300"/>
                  </a:lnTo>
                  <a:lnTo>
                    <a:pt x="235839" y="614680"/>
                  </a:lnTo>
                  <a:lnTo>
                    <a:pt x="250444" y="612140"/>
                  </a:lnTo>
                  <a:lnTo>
                    <a:pt x="457327" y="612140"/>
                  </a:lnTo>
                  <a:lnTo>
                    <a:pt x="442722" y="595630"/>
                  </a:lnTo>
                  <a:lnTo>
                    <a:pt x="402844" y="562610"/>
                  </a:lnTo>
                  <a:lnTo>
                    <a:pt x="360680" y="543560"/>
                  </a:lnTo>
                  <a:lnTo>
                    <a:pt x="340106" y="533400"/>
                  </a:lnTo>
                  <a:lnTo>
                    <a:pt x="326644" y="514350"/>
                  </a:lnTo>
                  <a:lnTo>
                    <a:pt x="329057" y="508000"/>
                  </a:lnTo>
                  <a:lnTo>
                    <a:pt x="345694" y="506730"/>
                  </a:lnTo>
                  <a:lnTo>
                    <a:pt x="366522" y="501650"/>
                  </a:lnTo>
                  <a:lnTo>
                    <a:pt x="381127" y="488950"/>
                  </a:lnTo>
                  <a:lnTo>
                    <a:pt x="377698" y="473710"/>
                  </a:lnTo>
                  <a:lnTo>
                    <a:pt x="362712" y="444500"/>
                  </a:lnTo>
                  <a:lnTo>
                    <a:pt x="359283" y="427990"/>
                  </a:lnTo>
                  <a:lnTo>
                    <a:pt x="362839" y="421640"/>
                  </a:lnTo>
                  <a:lnTo>
                    <a:pt x="371602" y="417830"/>
                  </a:lnTo>
                  <a:lnTo>
                    <a:pt x="382270" y="416560"/>
                  </a:lnTo>
                  <a:lnTo>
                    <a:pt x="392049" y="416560"/>
                  </a:lnTo>
                  <a:lnTo>
                    <a:pt x="398399" y="425450"/>
                  </a:lnTo>
                  <a:lnTo>
                    <a:pt x="407289" y="443230"/>
                  </a:lnTo>
                  <a:lnTo>
                    <a:pt x="413766" y="453390"/>
                  </a:lnTo>
                  <a:lnTo>
                    <a:pt x="424688" y="440690"/>
                  </a:lnTo>
                  <a:lnTo>
                    <a:pt x="409321" y="416560"/>
                  </a:lnTo>
                  <a:lnTo>
                    <a:pt x="393319" y="393700"/>
                  </a:lnTo>
                  <a:lnTo>
                    <a:pt x="380238" y="373380"/>
                  </a:lnTo>
                  <a:lnTo>
                    <a:pt x="370205" y="355600"/>
                  </a:lnTo>
                  <a:lnTo>
                    <a:pt x="360299" y="336550"/>
                  </a:lnTo>
                  <a:lnTo>
                    <a:pt x="336550" y="299720"/>
                  </a:lnTo>
                  <a:lnTo>
                    <a:pt x="320294" y="262890"/>
                  </a:lnTo>
                  <a:lnTo>
                    <a:pt x="315722" y="214630"/>
                  </a:lnTo>
                  <a:lnTo>
                    <a:pt x="315722" y="208280"/>
                  </a:lnTo>
                  <a:lnTo>
                    <a:pt x="317627" y="204470"/>
                  </a:lnTo>
                  <a:lnTo>
                    <a:pt x="322580" y="195580"/>
                  </a:lnTo>
                  <a:lnTo>
                    <a:pt x="329565" y="187960"/>
                  </a:lnTo>
                  <a:lnTo>
                    <a:pt x="337566" y="184150"/>
                  </a:lnTo>
                  <a:lnTo>
                    <a:pt x="484378" y="184150"/>
                  </a:lnTo>
                  <a:lnTo>
                    <a:pt x="474980" y="165100"/>
                  </a:lnTo>
                  <a:lnTo>
                    <a:pt x="470154" y="151130"/>
                  </a:lnTo>
                  <a:lnTo>
                    <a:pt x="468249" y="134620"/>
                  </a:lnTo>
                  <a:lnTo>
                    <a:pt x="468249" y="121920"/>
                  </a:lnTo>
                  <a:lnTo>
                    <a:pt x="531368" y="121920"/>
                  </a:lnTo>
                  <a:lnTo>
                    <a:pt x="533527" y="118110"/>
                  </a:lnTo>
                  <a:lnTo>
                    <a:pt x="542417" y="104140"/>
                  </a:lnTo>
                  <a:lnTo>
                    <a:pt x="555371" y="97790"/>
                  </a:lnTo>
                  <a:lnTo>
                    <a:pt x="565404" y="96520"/>
                  </a:lnTo>
                  <a:lnTo>
                    <a:pt x="630936" y="96520"/>
                  </a:lnTo>
                  <a:lnTo>
                    <a:pt x="634238" y="91440"/>
                  </a:lnTo>
                  <a:lnTo>
                    <a:pt x="642366" y="85090"/>
                  </a:lnTo>
                  <a:lnTo>
                    <a:pt x="782828" y="85090"/>
                  </a:lnTo>
                  <a:lnTo>
                    <a:pt x="782447" y="81280"/>
                  </a:lnTo>
                  <a:lnTo>
                    <a:pt x="779907" y="67310"/>
                  </a:lnTo>
                  <a:lnTo>
                    <a:pt x="779399" y="53340"/>
                  </a:lnTo>
                  <a:lnTo>
                    <a:pt x="783971" y="36830"/>
                  </a:lnTo>
                  <a:lnTo>
                    <a:pt x="793877" y="30480"/>
                  </a:lnTo>
                  <a:lnTo>
                    <a:pt x="805688" y="29210"/>
                  </a:lnTo>
                  <a:close/>
                </a:path>
              </a:pathLst>
            </a:custGeom>
            <a:solidFill>
              <a:srgbClr val="D0D9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833621" y="1421129"/>
              <a:ext cx="222376" cy="127000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3986022" y="1322069"/>
              <a:ext cx="294005" cy="62230"/>
            </a:xfrm>
            <a:custGeom>
              <a:avLst/>
              <a:gdLst/>
              <a:ahLst/>
              <a:cxnLst/>
              <a:rect l="l" t="t" r="r" b="b"/>
              <a:pathLst>
                <a:path w="294004" h="62230">
                  <a:moveTo>
                    <a:pt x="41402" y="36830"/>
                  </a:moveTo>
                  <a:lnTo>
                    <a:pt x="0" y="36830"/>
                  </a:lnTo>
                  <a:lnTo>
                    <a:pt x="21844" y="62230"/>
                  </a:lnTo>
                  <a:lnTo>
                    <a:pt x="34798" y="48260"/>
                  </a:lnTo>
                  <a:lnTo>
                    <a:pt x="41402" y="36830"/>
                  </a:lnTo>
                  <a:close/>
                </a:path>
                <a:path w="294004" h="62230">
                  <a:moveTo>
                    <a:pt x="140970" y="11430"/>
                  </a:moveTo>
                  <a:lnTo>
                    <a:pt x="75438" y="11430"/>
                  </a:lnTo>
                  <a:lnTo>
                    <a:pt x="88519" y="20320"/>
                  </a:lnTo>
                  <a:lnTo>
                    <a:pt x="103632" y="31750"/>
                  </a:lnTo>
                  <a:lnTo>
                    <a:pt x="119761" y="36830"/>
                  </a:lnTo>
                  <a:lnTo>
                    <a:pt x="127889" y="31750"/>
                  </a:lnTo>
                  <a:lnTo>
                    <a:pt x="140970" y="11430"/>
                  </a:lnTo>
                  <a:close/>
                </a:path>
                <a:path w="294004" h="62230">
                  <a:moveTo>
                    <a:pt x="294005" y="12700"/>
                  </a:moveTo>
                  <a:lnTo>
                    <a:pt x="292862" y="0"/>
                  </a:lnTo>
                  <a:lnTo>
                    <a:pt x="152400" y="0"/>
                  </a:lnTo>
                  <a:lnTo>
                    <a:pt x="170434" y="2540"/>
                  </a:lnTo>
                  <a:lnTo>
                    <a:pt x="190500" y="7620"/>
                  </a:lnTo>
                  <a:lnTo>
                    <a:pt x="210693" y="16510"/>
                  </a:lnTo>
                  <a:lnTo>
                    <a:pt x="228727" y="25400"/>
                  </a:lnTo>
                  <a:lnTo>
                    <a:pt x="238760" y="31750"/>
                  </a:lnTo>
                  <a:lnTo>
                    <a:pt x="251841" y="36830"/>
                  </a:lnTo>
                  <a:lnTo>
                    <a:pt x="266954" y="41910"/>
                  </a:lnTo>
                  <a:lnTo>
                    <a:pt x="283083" y="49530"/>
                  </a:lnTo>
                  <a:lnTo>
                    <a:pt x="284734" y="40640"/>
                  </a:lnTo>
                  <a:lnTo>
                    <a:pt x="292354" y="21590"/>
                  </a:lnTo>
                  <a:lnTo>
                    <a:pt x="294005" y="12700"/>
                  </a:lnTo>
                  <a:close/>
                </a:path>
              </a:pathLst>
            </a:custGeom>
            <a:solidFill>
              <a:srgbClr val="D0D9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171950" y="1187450"/>
              <a:ext cx="151637" cy="78739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3947794" y="1202690"/>
              <a:ext cx="138430" cy="39370"/>
            </a:xfrm>
            <a:custGeom>
              <a:avLst/>
              <a:gdLst/>
              <a:ahLst/>
              <a:cxnLst/>
              <a:rect l="l" t="t" r="r" b="b"/>
              <a:pathLst>
                <a:path w="138429" h="39369">
                  <a:moveTo>
                    <a:pt x="80390" y="0"/>
                  </a:moveTo>
                  <a:lnTo>
                    <a:pt x="65277" y="2539"/>
                  </a:lnTo>
                  <a:lnTo>
                    <a:pt x="49149" y="10160"/>
                  </a:lnTo>
                  <a:lnTo>
                    <a:pt x="36321" y="13970"/>
                  </a:lnTo>
                  <a:lnTo>
                    <a:pt x="28701" y="21589"/>
                  </a:lnTo>
                  <a:lnTo>
                    <a:pt x="23113" y="30480"/>
                  </a:lnTo>
                  <a:lnTo>
                    <a:pt x="16509" y="34289"/>
                  </a:lnTo>
                  <a:lnTo>
                    <a:pt x="0" y="39370"/>
                  </a:lnTo>
                  <a:lnTo>
                    <a:pt x="138302" y="39370"/>
                  </a:lnTo>
                  <a:lnTo>
                    <a:pt x="125349" y="34289"/>
                  </a:lnTo>
                  <a:lnTo>
                    <a:pt x="118871" y="30480"/>
                  </a:lnTo>
                  <a:lnTo>
                    <a:pt x="109981" y="13970"/>
                  </a:lnTo>
                  <a:lnTo>
                    <a:pt x="103631" y="10160"/>
                  </a:lnTo>
                  <a:lnTo>
                    <a:pt x="93599" y="2539"/>
                  </a:lnTo>
                  <a:lnTo>
                    <a:pt x="80390" y="0"/>
                  </a:lnTo>
                  <a:close/>
                </a:path>
              </a:pathLst>
            </a:custGeom>
            <a:solidFill>
              <a:srgbClr val="D0D9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2596133" y="2552191"/>
            <a:ext cx="1748155" cy="4673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380"/>
              </a:lnSpc>
              <a:spcBef>
                <a:spcPts val="100"/>
              </a:spcBef>
            </a:pPr>
            <a:r>
              <a:rPr sz="1200" b="1" dirty="0">
                <a:latin typeface="Arial"/>
                <a:cs typeface="Arial"/>
              </a:rPr>
              <a:t>POTENZA</a:t>
            </a:r>
            <a:r>
              <a:rPr sz="1200" b="1" spc="35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INSTALLATA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ts val="2100"/>
              </a:lnSpc>
            </a:pPr>
            <a:r>
              <a:rPr sz="1800" b="1" dirty="0">
                <a:latin typeface="Arial"/>
                <a:cs typeface="Arial"/>
              </a:rPr>
              <a:t>38,77</a:t>
            </a:r>
            <a:r>
              <a:rPr sz="1800" b="1" spc="-40" dirty="0">
                <a:latin typeface="Arial"/>
                <a:cs typeface="Arial"/>
              </a:rPr>
              <a:t> </a:t>
            </a:r>
            <a:r>
              <a:rPr sz="1800" b="1" spc="-25" dirty="0">
                <a:latin typeface="Arial"/>
                <a:cs typeface="Arial"/>
              </a:rPr>
              <a:t>MWp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4928171" y="1579943"/>
            <a:ext cx="349885" cy="258445"/>
            <a:chOff x="4928171" y="1579943"/>
            <a:chExt cx="349885" cy="258445"/>
          </a:xfrm>
        </p:grpSpPr>
        <p:pic>
          <p:nvPicPr>
            <p:cNvPr id="29" name="object 2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937760" y="1589531"/>
              <a:ext cx="330708" cy="239267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4932934" y="1584705"/>
              <a:ext cx="340360" cy="248920"/>
            </a:xfrm>
            <a:custGeom>
              <a:avLst/>
              <a:gdLst/>
              <a:ahLst/>
              <a:cxnLst/>
              <a:rect l="l" t="t" r="r" b="b"/>
              <a:pathLst>
                <a:path w="340360" h="248919">
                  <a:moveTo>
                    <a:pt x="0" y="248792"/>
                  </a:moveTo>
                  <a:lnTo>
                    <a:pt x="340233" y="248792"/>
                  </a:lnTo>
                  <a:lnTo>
                    <a:pt x="340233" y="0"/>
                  </a:lnTo>
                  <a:lnTo>
                    <a:pt x="0" y="0"/>
                  </a:lnTo>
                  <a:lnTo>
                    <a:pt x="0" y="248792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4908296" y="1892045"/>
            <a:ext cx="86423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10" dirty="0">
                <a:latin typeface="Arial"/>
                <a:cs typeface="Arial"/>
              </a:rPr>
              <a:t>ROMANIA</a:t>
            </a:r>
            <a:endParaRPr sz="1400">
              <a:latin typeface="Arial"/>
              <a:cs typeface="Arial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5789676" y="1261872"/>
            <a:ext cx="1130300" cy="841375"/>
          </a:xfrm>
          <a:custGeom>
            <a:avLst/>
            <a:gdLst/>
            <a:ahLst/>
            <a:cxnLst/>
            <a:rect l="l" t="t" r="r" b="b"/>
            <a:pathLst>
              <a:path w="1130300" h="841375">
                <a:moveTo>
                  <a:pt x="728218" y="0"/>
                </a:moveTo>
                <a:lnTo>
                  <a:pt x="719201" y="126"/>
                </a:lnTo>
                <a:lnTo>
                  <a:pt x="708533" y="1397"/>
                </a:lnTo>
                <a:lnTo>
                  <a:pt x="697738" y="4699"/>
                </a:lnTo>
                <a:lnTo>
                  <a:pt x="688848" y="11049"/>
                </a:lnTo>
                <a:lnTo>
                  <a:pt x="675766" y="12826"/>
                </a:lnTo>
                <a:lnTo>
                  <a:pt x="665479" y="16510"/>
                </a:lnTo>
                <a:lnTo>
                  <a:pt x="656971" y="20319"/>
                </a:lnTo>
                <a:lnTo>
                  <a:pt x="627507" y="26924"/>
                </a:lnTo>
                <a:lnTo>
                  <a:pt x="587121" y="28320"/>
                </a:lnTo>
                <a:lnTo>
                  <a:pt x="570738" y="33147"/>
                </a:lnTo>
                <a:lnTo>
                  <a:pt x="559053" y="44957"/>
                </a:lnTo>
                <a:lnTo>
                  <a:pt x="543051" y="76835"/>
                </a:lnTo>
                <a:lnTo>
                  <a:pt x="531368" y="88518"/>
                </a:lnTo>
                <a:lnTo>
                  <a:pt x="523875" y="83185"/>
                </a:lnTo>
                <a:lnTo>
                  <a:pt x="505078" y="55879"/>
                </a:lnTo>
                <a:lnTo>
                  <a:pt x="491998" y="44323"/>
                </a:lnTo>
                <a:lnTo>
                  <a:pt x="483108" y="39624"/>
                </a:lnTo>
                <a:lnTo>
                  <a:pt x="472313" y="40131"/>
                </a:lnTo>
                <a:lnTo>
                  <a:pt x="461645" y="42799"/>
                </a:lnTo>
                <a:lnTo>
                  <a:pt x="452627" y="44323"/>
                </a:lnTo>
                <a:lnTo>
                  <a:pt x="432053" y="42544"/>
                </a:lnTo>
                <a:lnTo>
                  <a:pt x="394588" y="34925"/>
                </a:lnTo>
                <a:lnTo>
                  <a:pt x="373888" y="33147"/>
                </a:lnTo>
                <a:lnTo>
                  <a:pt x="360679" y="23367"/>
                </a:lnTo>
                <a:lnTo>
                  <a:pt x="349250" y="12445"/>
                </a:lnTo>
                <a:lnTo>
                  <a:pt x="337947" y="3682"/>
                </a:lnTo>
                <a:lnTo>
                  <a:pt x="324738" y="0"/>
                </a:lnTo>
                <a:lnTo>
                  <a:pt x="313182" y="5333"/>
                </a:lnTo>
                <a:lnTo>
                  <a:pt x="306324" y="17906"/>
                </a:lnTo>
                <a:lnTo>
                  <a:pt x="301244" y="32638"/>
                </a:lnTo>
                <a:lnTo>
                  <a:pt x="295148" y="44323"/>
                </a:lnTo>
                <a:lnTo>
                  <a:pt x="289306" y="46227"/>
                </a:lnTo>
                <a:lnTo>
                  <a:pt x="285369" y="51180"/>
                </a:lnTo>
                <a:lnTo>
                  <a:pt x="281432" y="58292"/>
                </a:lnTo>
                <a:lnTo>
                  <a:pt x="275589" y="66420"/>
                </a:lnTo>
                <a:lnTo>
                  <a:pt x="266573" y="71247"/>
                </a:lnTo>
                <a:lnTo>
                  <a:pt x="245110" y="72643"/>
                </a:lnTo>
                <a:lnTo>
                  <a:pt x="236220" y="77469"/>
                </a:lnTo>
                <a:lnTo>
                  <a:pt x="223138" y="93852"/>
                </a:lnTo>
                <a:lnTo>
                  <a:pt x="212851" y="109347"/>
                </a:lnTo>
                <a:lnTo>
                  <a:pt x="204343" y="122681"/>
                </a:lnTo>
                <a:lnTo>
                  <a:pt x="196850" y="132841"/>
                </a:lnTo>
                <a:lnTo>
                  <a:pt x="173482" y="167386"/>
                </a:lnTo>
                <a:lnTo>
                  <a:pt x="157479" y="210312"/>
                </a:lnTo>
                <a:lnTo>
                  <a:pt x="151891" y="269493"/>
                </a:lnTo>
                <a:lnTo>
                  <a:pt x="147574" y="287781"/>
                </a:lnTo>
                <a:lnTo>
                  <a:pt x="138811" y="292607"/>
                </a:lnTo>
                <a:lnTo>
                  <a:pt x="121285" y="294004"/>
                </a:lnTo>
                <a:lnTo>
                  <a:pt x="118110" y="298830"/>
                </a:lnTo>
                <a:lnTo>
                  <a:pt x="115315" y="308863"/>
                </a:lnTo>
                <a:lnTo>
                  <a:pt x="120903" y="333120"/>
                </a:lnTo>
                <a:lnTo>
                  <a:pt x="118110" y="343153"/>
                </a:lnTo>
                <a:lnTo>
                  <a:pt x="107569" y="355980"/>
                </a:lnTo>
                <a:lnTo>
                  <a:pt x="93472" y="362457"/>
                </a:lnTo>
                <a:lnTo>
                  <a:pt x="79375" y="364870"/>
                </a:lnTo>
                <a:lnTo>
                  <a:pt x="68834" y="365251"/>
                </a:lnTo>
                <a:lnTo>
                  <a:pt x="52577" y="371855"/>
                </a:lnTo>
                <a:lnTo>
                  <a:pt x="16256" y="380873"/>
                </a:lnTo>
                <a:lnTo>
                  <a:pt x="0" y="387476"/>
                </a:lnTo>
                <a:lnTo>
                  <a:pt x="7365" y="403860"/>
                </a:lnTo>
                <a:lnTo>
                  <a:pt x="14732" y="419226"/>
                </a:lnTo>
                <a:lnTo>
                  <a:pt x="22098" y="432562"/>
                </a:lnTo>
                <a:lnTo>
                  <a:pt x="29463" y="442722"/>
                </a:lnTo>
                <a:lnTo>
                  <a:pt x="36829" y="455929"/>
                </a:lnTo>
                <a:lnTo>
                  <a:pt x="51688" y="473963"/>
                </a:lnTo>
                <a:lnTo>
                  <a:pt x="64897" y="497204"/>
                </a:lnTo>
                <a:lnTo>
                  <a:pt x="68834" y="510539"/>
                </a:lnTo>
                <a:lnTo>
                  <a:pt x="72898" y="525906"/>
                </a:lnTo>
                <a:lnTo>
                  <a:pt x="78739" y="542416"/>
                </a:lnTo>
                <a:lnTo>
                  <a:pt x="94996" y="555498"/>
                </a:lnTo>
                <a:lnTo>
                  <a:pt x="131318" y="573531"/>
                </a:lnTo>
                <a:lnTo>
                  <a:pt x="147574" y="586613"/>
                </a:lnTo>
                <a:lnTo>
                  <a:pt x="148971" y="598551"/>
                </a:lnTo>
                <a:lnTo>
                  <a:pt x="143890" y="615695"/>
                </a:lnTo>
                <a:lnTo>
                  <a:pt x="140715" y="634873"/>
                </a:lnTo>
                <a:lnTo>
                  <a:pt x="147574" y="653033"/>
                </a:lnTo>
                <a:lnTo>
                  <a:pt x="158241" y="666114"/>
                </a:lnTo>
                <a:lnTo>
                  <a:pt x="173482" y="673862"/>
                </a:lnTo>
                <a:lnTo>
                  <a:pt x="190500" y="679576"/>
                </a:lnTo>
                <a:lnTo>
                  <a:pt x="206628" y="686307"/>
                </a:lnTo>
                <a:lnTo>
                  <a:pt x="214249" y="689737"/>
                </a:lnTo>
                <a:lnTo>
                  <a:pt x="222631" y="697356"/>
                </a:lnTo>
                <a:lnTo>
                  <a:pt x="232918" y="704976"/>
                </a:lnTo>
                <a:lnTo>
                  <a:pt x="245999" y="708405"/>
                </a:lnTo>
                <a:lnTo>
                  <a:pt x="250316" y="703199"/>
                </a:lnTo>
                <a:lnTo>
                  <a:pt x="251587" y="680465"/>
                </a:lnTo>
                <a:lnTo>
                  <a:pt x="255904" y="675258"/>
                </a:lnTo>
                <a:lnTo>
                  <a:pt x="268859" y="677163"/>
                </a:lnTo>
                <a:lnTo>
                  <a:pt x="278002" y="682116"/>
                </a:lnTo>
                <a:lnTo>
                  <a:pt x="283590" y="689228"/>
                </a:lnTo>
                <a:lnTo>
                  <a:pt x="285369" y="697356"/>
                </a:lnTo>
                <a:lnTo>
                  <a:pt x="287782" y="703961"/>
                </a:lnTo>
                <a:lnTo>
                  <a:pt x="282956" y="708405"/>
                </a:lnTo>
                <a:lnTo>
                  <a:pt x="274320" y="712851"/>
                </a:lnTo>
                <a:lnTo>
                  <a:pt x="265684" y="719454"/>
                </a:lnTo>
                <a:lnTo>
                  <a:pt x="265684" y="730503"/>
                </a:lnTo>
                <a:lnTo>
                  <a:pt x="275589" y="730503"/>
                </a:lnTo>
                <a:lnTo>
                  <a:pt x="275589" y="741679"/>
                </a:lnTo>
                <a:lnTo>
                  <a:pt x="288544" y="754761"/>
                </a:lnTo>
                <a:lnTo>
                  <a:pt x="298831" y="763777"/>
                </a:lnTo>
                <a:lnTo>
                  <a:pt x="307339" y="772794"/>
                </a:lnTo>
                <a:lnTo>
                  <a:pt x="314833" y="785876"/>
                </a:lnTo>
                <a:lnTo>
                  <a:pt x="310388" y="795908"/>
                </a:lnTo>
                <a:lnTo>
                  <a:pt x="301371" y="807974"/>
                </a:lnTo>
                <a:lnTo>
                  <a:pt x="294132" y="820165"/>
                </a:lnTo>
                <a:lnTo>
                  <a:pt x="295148" y="830199"/>
                </a:lnTo>
                <a:lnTo>
                  <a:pt x="311403" y="833119"/>
                </a:lnTo>
                <a:lnTo>
                  <a:pt x="329564" y="828801"/>
                </a:lnTo>
                <a:lnTo>
                  <a:pt x="347852" y="822451"/>
                </a:lnTo>
                <a:lnTo>
                  <a:pt x="364109" y="819150"/>
                </a:lnTo>
                <a:lnTo>
                  <a:pt x="399288" y="820927"/>
                </a:lnTo>
                <a:lnTo>
                  <a:pt x="462279" y="828420"/>
                </a:lnTo>
                <a:lnTo>
                  <a:pt x="491998" y="830199"/>
                </a:lnTo>
                <a:lnTo>
                  <a:pt x="508508" y="836549"/>
                </a:lnTo>
                <a:lnTo>
                  <a:pt x="527685" y="839851"/>
                </a:lnTo>
                <a:lnTo>
                  <a:pt x="548766" y="841120"/>
                </a:lnTo>
                <a:lnTo>
                  <a:pt x="570738" y="841248"/>
                </a:lnTo>
                <a:lnTo>
                  <a:pt x="600201" y="839342"/>
                </a:lnTo>
                <a:lnTo>
                  <a:pt x="659257" y="827277"/>
                </a:lnTo>
                <a:lnTo>
                  <a:pt x="700532" y="809243"/>
                </a:lnTo>
                <a:lnTo>
                  <a:pt x="708533" y="798322"/>
                </a:lnTo>
                <a:lnTo>
                  <a:pt x="716533" y="789558"/>
                </a:lnTo>
                <a:lnTo>
                  <a:pt x="728218" y="785876"/>
                </a:lnTo>
                <a:lnTo>
                  <a:pt x="742950" y="779526"/>
                </a:lnTo>
                <a:lnTo>
                  <a:pt x="757681" y="776224"/>
                </a:lnTo>
                <a:lnTo>
                  <a:pt x="772541" y="774953"/>
                </a:lnTo>
                <a:lnTo>
                  <a:pt x="836422" y="774826"/>
                </a:lnTo>
                <a:lnTo>
                  <a:pt x="849629" y="776731"/>
                </a:lnTo>
                <a:lnTo>
                  <a:pt x="860932" y="781685"/>
                </a:lnTo>
                <a:lnTo>
                  <a:pt x="885571" y="796925"/>
                </a:lnTo>
                <a:lnTo>
                  <a:pt x="900302" y="797051"/>
                </a:lnTo>
                <a:lnTo>
                  <a:pt x="915034" y="798322"/>
                </a:lnTo>
                <a:lnTo>
                  <a:pt x="929894" y="801624"/>
                </a:lnTo>
                <a:lnTo>
                  <a:pt x="944626" y="808101"/>
                </a:lnTo>
                <a:lnTo>
                  <a:pt x="951992" y="810005"/>
                </a:lnTo>
                <a:lnTo>
                  <a:pt x="959357" y="814958"/>
                </a:lnTo>
                <a:lnTo>
                  <a:pt x="966851" y="822070"/>
                </a:lnTo>
                <a:lnTo>
                  <a:pt x="974217" y="830199"/>
                </a:lnTo>
                <a:lnTo>
                  <a:pt x="1003680" y="830199"/>
                </a:lnTo>
                <a:lnTo>
                  <a:pt x="1003680" y="752728"/>
                </a:lnTo>
                <a:lnTo>
                  <a:pt x="1008126" y="737997"/>
                </a:lnTo>
                <a:lnTo>
                  <a:pt x="1024508" y="716914"/>
                </a:lnTo>
                <a:lnTo>
                  <a:pt x="1023366" y="708405"/>
                </a:lnTo>
                <a:lnTo>
                  <a:pt x="1018794" y="695325"/>
                </a:lnTo>
                <a:lnTo>
                  <a:pt x="998474" y="677290"/>
                </a:lnTo>
                <a:lnTo>
                  <a:pt x="993901" y="664082"/>
                </a:lnTo>
                <a:lnTo>
                  <a:pt x="997330" y="647700"/>
                </a:lnTo>
                <a:lnTo>
                  <a:pt x="1006221" y="632332"/>
                </a:lnTo>
                <a:lnTo>
                  <a:pt x="1018794" y="618998"/>
                </a:lnTo>
                <a:lnTo>
                  <a:pt x="1033272" y="608838"/>
                </a:lnTo>
                <a:lnTo>
                  <a:pt x="1042034" y="608964"/>
                </a:lnTo>
                <a:lnTo>
                  <a:pt x="1051687" y="610235"/>
                </a:lnTo>
                <a:lnTo>
                  <a:pt x="1059560" y="613537"/>
                </a:lnTo>
                <a:lnTo>
                  <a:pt x="1062735" y="619887"/>
                </a:lnTo>
                <a:lnTo>
                  <a:pt x="1062608" y="638048"/>
                </a:lnTo>
                <a:lnTo>
                  <a:pt x="1054227" y="657225"/>
                </a:lnTo>
                <a:lnTo>
                  <a:pt x="1047623" y="674369"/>
                </a:lnTo>
                <a:lnTo>
                  <a:pt x="1052956" y="686307"/>
                </a:lnTo>
                <a:lnTo>
                  <a:pt x="1070609" y="690626"/>
                </a:lnTo>
                <a:lnTo>
                  <a:pt x="1091056" y="687704"/>
                </a:lnTo>
                <a:lnTo>
                  <a:pt x="1109726" y="678433"/>
                </a:lnTo>
                <a:lnTo>
                  <a:pt x="1121791" y="664082"/>
                </a:lnTo>
                <a:lnTo>
                  <a:pt x="1130046" y="645794"/>
                </a:lnTo>
                <a:lnTo>
                  <a:pt x="1129156" y="625348"/>
                </a:lnTo>
                <a:lnTo>
                  <a:pt x="1124584" y="605027"/>
                </a:lnTo>
                <a:lnTo>
                  <a:pt x="1121791" y="586613"/>
                </a:lnTo>
                <a:lnTo>
                  <a:pt x="1108455" y="575055"/>
                </a:lnTo>
                <a:lnTo>
                  <a:pt x="1096009" y="560324"/>
                </a:lnTo>
                <a:lnTo>
                  <a:pt x="1081658" y="547751"/>
                </a:lnTo>
                <a:lnTo>
                  <a:pt x="1062735" y="542416"/>
                </a:lnTo>
                <a:lnTo>
                  <a:pt x="1051052" y="547624"/>
                </a:lnTo>
                <a:lnTo>
                  <a:pt x="1035050" y="570356"/>
                </a:lnTo>
                <a:lnTo>
                  <a:pt x="1023366" y="575563"/>
                </a:lnTo>
                <a:lnTo>
                  <a:pt x="1010157" y="581913"/>
                </a:lnTo>
                <a:lnTo>
                  <a:pt x="998727" y="585215"/>
                </a:lnTo>
                <a:lnTo>
                  <a:pt x="987425" y="586486"/>
                </a:lnTo>
                <a:lnTo>
                  <a:pt x="974217" y="586613"/>
                </a:lnTo>
                <a:lnTo>
                  <a:pt x="961135" y="583183"/>
                </a:lnTo>
                <a:lnTo>
                  <a:pt x="950849" y="575563"/>
                </a:lnTo>
                <a:lnTo>
                  <a:pt x="942340" y="567943"/>
                </a:lnTo>
                <a:lnTo>
                  <a:pt x="934847" y="564514"/>
                </a:lnTo>
                <a:lnTo>
                  <a:pt x="921257" y="493902"/>
                </a:lnTo>
                <a:lnTo>
                  <a:pt x="916813" y="463295"/>
                </a:lnTo>
                <a:lnTo>
                  <a:pt x="915162" y="431673"/>
                </a:lnTo>
                <a:lnTo>
                  <a:pt x="925449" y="406780"/>
                </a:lnTo>
                <a:lnTo>
                  <a:pt x="938529" y="381888"/>
                </a:lnTo>
                <a:lnTo>
                  <a:pt x="949705" y="356997"/>
                </a:lnTo>
                <a:lnTo>
                  <a:pt x="954531" y="332104"/>
                </a:lnTo>
                <a:lnTo>
                  <a:pt x="943864" y="307213"/>
                </a:lnTo>
                <a:lnTo>
                  <a:pt x="928624" y="282193"/>
                </a:lnTo>
                <a:lnTo>
                  <a:pt x="911605" y="257301"/>
                </a:lnTo>
                <a:lnTo>
                  <a:pt x="895476" y="232410"/>
                </a:lnTo>
                <a:lnTo>
                  <a:pt x="877697" y="207517"/>
                </a:lnTo>
                <a:lnTo>
                  <a:pt x="834517" y="157733"/>
                </a:lnTo>
                <a:lnTo>
                  <a:pt x="816737" y="132841"/>
                </a:lnTo>
                <a:lnTo>
                  <a:pt x="805052" y="106172"/>
                </a:lnTo>
                <a:lnTo>
                  <a:pt x="789051" y="48767"/>
                </a:lnTo>
                <a:lnTo>
                  <a:pt x="777367" y="22098"/>
                </a:lnTo>
                <a:lnTo>
                  <a:pt x="768350" y="9270"/>
                </a:lnTo>
                <a:lnTo>
                  <a:pt x="756539" y="2793"/>
                </a:lnTo>
                <a:lnTo>
                  <a:pt x="742823" y="380"/>
                </a:lnTo>
                <a:lnTo>
                  <a:pt x="728218" y="0"/>
                </a:lnTo>
                <a:close/>
              </a:path>
            </a:pathLst>
          </a:custGeom>
          <a:solidFill>
            <a:srgbClr val="D0D9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4908296" y="2550363"/>
            <a:ext cx="1748789" cy="4679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380"/>
              </a:lnSpc>
              <a:spcBef>
                <a:spcPts val="100"/>
              </a:spcBef>
            </a:pPr>
            <a:r>
              <a:rPr sz="1200" b="1" dirty="0">
                <a:latin typeface="Arial"/>
                <a:cs typeface="Arial"/>
              </a:rPr>
              <a:t>POTENZA</a:t>
            </a:r>
            <a:r>
              <a:rPr sz="1200" b="1" spc="75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INSTALLATA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ts val="2100"/>
              </a:lnSpc>
            </a:pPr>
            <a:r>
              <a:rPr sz="1800" b="1" dirty="0">
                <a:latin typeface="Arial"/>
                <a:cs typeface="Arial"/>
              </a:rPr>
              <a:t>41</a:t>
            </a:r>
            <a:r>
              <a:rPr sz="1800" b="1" spc="-25" dirty="0">
                <a:latin typeface="Arial"/>
                <a:cs typeface="Arial"/>
              </a:rPr>
              <a:t> MWp</a:t>
            </a:r>
            <a:endParaRPr sz="18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9466580" y="2542413"/>
            <a:ext cx="1748155" cy="4679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380"/>
              </a:lnSpc>
              <a:spcBef>
                <a:spcPts val="100"/>
              </a:spcBef>
            </a:pPr>
            <a:r>
              <a:rPr sz="1200" b="1" dirty="0">
                <a:latin typeface="Arial"/>
                <a:cs typeface="Arial"/>
              </a:rPr>
              <a:t>POTENZA</a:t>
            </a:r>
            <a:r>
              <a:rPr sz="1200" b="1" spc="35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INSTALLATA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ts val="2100"/>
              </a:lnSpc>
            </a:pPr>
            <a:r>
              <a:rPr sz="1800" b="1" dirty="0">
                <a:latin typeface="Arial"/>
                <a:cs typeface="Arial"/>
              </a:rPr>
              <a:t>158,5</a:t>
            </a:r>
            <a:r>
              <a:rPr sz="1800" b="1" spc="-25" dirty="0">
                <a:latin typeface="Arial"/>
                <a:cs typeface="Arial"/>
              </a:rPr>
              <a:t> MWp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7308659" y="1598231"/>
            <a:ext cx="363855" cy="267970"/>
            <a:chOff x="7308659" y="1598231"/>
            <a:chExt cx="363855" cy="267970"/>
          </a:xfrm>
        </p:grpSpPr>
        <p:pic>
          <p:nvPicPr>
            <p:cNvPr id="36" name="object 3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318247" y="1607820"/>
              <a:ext cx="344424" cy="248412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7313421" y="1602994"/>
              <a:ext cx="354330" cy="258445"/>
            </a:xfrm>
            <a:custGeom>
              <a:avLst/>
              <a:gdLst/>
              <a:ahLst/>
              <a:cxnLst/>
              <a:rect l="l" t="t" r="r" b="b"/>
              <a:pathLst>
                <a:path w="354329" h="258444">
                  <a:moveTo>
                    <a:pt x="0" y="257937"/>
                  </a:moveTo>
                  <a:lnTo>
                    <a:pt x="353949" y="257937"/>
                  </a:lnTo>
                  <a:lnTo>
                    <a:pt x="353949" y="0"/>
                  </a:lnTo>
                  <a:lnTo>
                    <a:pt x="0" y="0"/>
                  </a:lnTo>
                  <a:lnTo>
                    <a:pt x="0" y="257937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38"/>
          <p:cNvSpPr txBox="1"/>
          <p:nvPr/>
        </p:nvSpPr>
        <p:spPr>
          <a:xfrm>
            <a:off x="7268718" y="1912366"/>
            <a:ext cx="72898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10" dirty="0">
                <a:latin typeface="Arial"/>
                <a:cs typeface="Arial"/>
              </a:rPr>
              <a:t>TUNISIA</a:t>
            </a:r>
            <a:endParaRPr sz="14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7187565" y="2529662"/>
            <a:ext cx="1748789" cy="4679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380"/>
              </a:lnSpc>
              <a:spcBef>
                <a:spcPts val="100"/>
              </a:spcBef>
            </a:pPr>
            <a:r>
              <a:rPr sz="1200" b="1" dirty="0">
                <a:latin typeface="Arial"/>
                <a:cs typeface="Arial"/>
              </a:rPr>
              <a:t>POTENZA</a:t>
            </a:r>
            <a:r>
              <a:rPr sz="1200" b="1" spc="75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INSTALLATA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ts val="2100"/>
              </a:lnSpc>
            </a:pPr>
            <a:r>
              <a:rPr sz="1800" b="1" dirty="0">
                <a:latin typeface="Arial"/>
                <a:cs typeface="Arial"/>
              </a:rPr>
              <a:t>10</a:t>
            </a:r>
            <a:r>
              <a:rPr sz="1800" b="1" spc="-25" dirty="0">
                <a:latin typeface="Arial"/>
                <a:cs typeface="Arial"/>
              </a:rPr>
              <a:t> MWp</a:t>
            </a:r>
            <a:endParaRPr sz="1800">
              <a:latin typeface="Arial"/>
              <a:cs typeface="Arial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2514600" y="3860344"/>
            <a:ext cx="6929373" cy="2074545"/>
          </a:xfrm>
          <a:custGeom>
            <a:avLst/>
            <a:gdLst/>
            <a:ahLst/>
            <a:cxnLst/>
            <a:rect l="l" t="t" r="r" b="b"/>
            <a:pathLst>
              <a:path w="5337175" h="2074545">
                <a:moveTo>
                  <a:pt x="5337048" y="0"/>
                </a:moveTo>
                <a:lnTo>
                  <a:pt x="0" y="0"/>
                </a:lnTo>
                <a:lnTo>
                  <a:pt x="0" y="2074164"/>
                </a:lnTo>
                <a:lnTo>
                  <a:pt x="5337048" y="2074164"/>
                </a:lnTo>
                <a:lnTo>
                  <a:pt x="5337048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dirty="0">
              <a:solidFill>
                <a:srgbClr val="0070C0"/>
              </a:solidFill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3433710" y="3847336"/>
            <a:ext cx="5337175" cy="1799852"/>
          </a:xfrm>
          <a:prstGeom prst="rect">
            <a:avLst/>
          </a:prstGeom>
        </p:spPr>
        <p:txBody>
          <a:bodyPr vert="horz" wrap="square" lIns="0" tIns="225425" rIns="0" bIns="0" rtlCol="0">
            <a:spAutoFit/>
          </a:bodyPr>
          <a:lstStyle/>
          <a:p>
            <a:pPr marL="1199515">
              <a:lnSpc>
                <a:spcPts val="3320"/>
              </a:lnSpc>
              <a:spcBef>
                <a:spcPts val="1775"/>
              </a:spcBef>
            </a:pPr>
            <a:r>
              <a:rPr lang="it-IT" sz="2800" b="1" spc="-225" dirty="0">
                <a:solidFill>
                  <a:srgbClr val="FFFFFF"/>
                </a:solidFill>
                <a:latin typeface="Arial"/>
                <a:cs typeface="Arial"/>
              </a:rPr>
              <a:t>614</a:t>
            </a:r>
            <a:r>
              <a:rPr sz="2800" b="1" spc="-4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340" dirty="0">
                <a:solidFill>
                  <a:srgbClr val="FFFFFF"/>
                </a:solidFill>
                <a:latin typeface="Arial"/>
                <a:cs typeface="Arial"/>
              </a:rPr>
              <a:t>MWp</a:t>
            </a:r>
            <a:endParaRPr sz="2800" dirty="0">
              <a:latin typeface="Arial"/>
              <a:cs typeface="Arial"/>
            </a:endParaRPr>
          </a:p>
          <a:p>
            <a:pPr marL="1210310">
              <a:lnSpc>
                <a:spcPts val="1880"/>
              </a:lnSpc>
            </a:pP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POTENZA</a:t>
            </a:r>
            <a:r>
              <a:rPr sz="1600" b="1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INSTALLATA</a:t>
            </a:r>
            <a:endParaRPr sz="1600" dirty="0">
              <a:latin typeface="Arial"/>
              <a:cs typeface="Arial"/>
            </a:endParaRPr>
          </a:p>
          <a:p>
            <a:pPr marL="1199515">
              <a:lnSpc>
                <a:spcPct val="100000"/>
              </a:lnSpc>
              <a:spcBef>
                <a:spcPts val="1320"/>
              </a:spcBef>
            </a:pPr>
            <a:r>
              <a:rPr lang="it-IT" sz="3200" b="1" spc="-220" dirty="0">
                <a:solidFill>
                  <a:srgbClr val="FFFFFF"/>
                </a:solidFill>
                <a:latin typeface="Arial"/>
                <a:cs typeface="Arial"/>
              </a:rPr>
              <a:t>710</a:t>
            </a:r>
            <a:r>
              <a:rPr sz="3200" b="1" spc="-4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-535" dirty="0">
                <a:solidFill>
                  <a:srgbClr val="FFFFFF"/>
                </a:solidFill>
                <a:latin typeface="Arial"/>
                <a:cs typeface="Arial"/>
              </a:rPr>
              <a:t>MW</a:t>
            </a:r>
            <a:r>
              <a:rPr sz="3200" b="1" spc="-35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endParaRPr sz="3200" dirty="0">
              <a:latin typeface="Arial"/>
              <a:cs typeface="Arial"/>
            </a:endParaRPr>
          </a:p>
          <a:p>
            <a:pPr marL="1199515">
              <a:lnSpc>
                <a:spcPct val="100000"/>
              </a:lnSpc>
              <a:spcBef>
                <a:spcPts val="15"/>
              </a:spcBef>
            </a:pPr>
            <a:r>
              <a:rPr sz="1600" b="1" spc="-185" dirty="0">
                <a:solidFill>
                  <a:srgbClr val="FFFFFF"/>
                </a:solidFill>
                <a:latin typeface="Arial"/>
                <a:cs typeface="Arial"/>
              </a:rPr>
              <a:t>ML/ANNO</a:t>
            </a:r>
            <a:r>
              <a:rPr sz="1600" b="1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90" dirty="0">
                <a:solidFill>
                  <a:srgbClr val="FFFFFF"/>
                </a:solidFill>
                <a:latin typeface="Arial"/>
                <a:cs typeface="Arial"/>
              </a:rPr>
              <a:t>GENERAZIONE</a:t>
            </a:r>
            <a:r>
              <a:rPr sz="1600" b="1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75" dirty="0">
                <a:solidFill>
                  <a:srgbClr val="FFFFFF"/>
                </a:solidFill>
                <a:latin typeface="Arial"/>
                <a:cs typeface="Arial"/>
              </a:rPr>
              <a:t>ELETTRICA</a:t>
            </a:r>
            <a:r>
              <a:rPr sz="1600" b="1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MEDIA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1814429" y="6588049"/>
            <a:ext cx="8255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50" dirty="0">
                <a:latin typeface="Arial"/>
                <a:cs typeface="Arial"/>
              </a:rPr>
              <a:t>5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44" name="object 44"/>
          <p:cNvGrpSpPr/>
          <p:nvPr/>
        </p:nvGrpSpPr>
        <p:grpSpPr>
          <a:xfrm>
            <a:off x="3713860" y="4145281"/>
            <a:ext cx="599440" cy="1422400"/>
            <a:chOff x="987818" y="3863340"/>
            <a:chExt cx="599440" cy="1422400"/>
          </a:xfrm>
        </p:grpSpPr>
        <p:pic>
          <p:nvPicPr>
            <p:cNvPr id="45" name="object 4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374901" y="3863340"/>
              <a:ext cx="162331" cy="163068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1028763" y="3997071"/>
              <a:ext cx="248285" cy="138430"/>
            </a:xfrm>
            <a:custGeom>
              <a:avLst/>
              <a:gdLst/>
              <a:ahLst/>
              <a:cxnLst/>
              <a:rect l="l" t="t" r="r" b="b"/>
              <a:pathLst>
                <a:path w="248284" h="138429">
                  <a:moveTo>
                    <a:pt x="123583" y="77978"/>
                  </a:moveTo>
                  <a:lnTo>
                    <a:pt x="27000" y="77978"/>
                  </a:lnTo>
                  <a:lnTo>
                    <a:pt x="0" y="137922"/>
                  </a:lnTo>
                  <a:lnTo>
                    <a:pt x="115887" y="137922"/>
                  </a:lnTo>
                  <a:lnTo>
                    <a:pt x="123583" y="77978"/>
                  </a:lnTo>
                  <a:close/>
                </a:path>
                <a:path w="248284" h="138429">
                  <a:moveTo>
                    <a:pt x="133578" y="0"/>
                  </a:moveTo>
                  <a:lnTo>
                    <a:pt x="62039" y="0"/>
                  </a:lnTo>
                  <a:lnTo>
                    <a:pt x="38239" y="52959"/>
                  </a:lnTo>
                  <a:lnTo>
                    <a:pt x="126796" y="52959"/>
                  </a:lnTo>
                  <a:lnTo>
                    <a:pt x="133578" y="0"/>
                  </a:lnTo>
                  <a:close/>
                </a:path>
                <a:path w="248284" h="138429">
                  <a:moveTo>
                    <a:pt x="247840" y="137922"/>
                  </a:moveTo>
                  <a:lnTo>
                    <a:pt x="240118" y="77978"/>
                  </a:lnTo>
                  <a:lnTo>
                    <a:pt x="148767" y="77978"/>
                  </a:lnTo>
                  <a:lnTo>
                    <a:pt x="141071" y="137922"/>
                  </a:lnTo>
                  <a:lnTo>
                    <a:pt x="247840" y="13792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87831" y="4159999"/>
              <a:ext cx="153631" cy="66560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1180731" y="3997071"/>
              <a:ext cx="85090" cy="53340"/>
            </a:xfrm>
            <a:custGeom>
              <a:avLst/>
              <a:gdLst/>
              <a:ahLst/>
              <a:cxnLst/>
              <a:rect l="l" t="t" r="r" b="b"/>
              <a:pathLst>
                <a:path w="85090" h="53339">
                  <a:moveTo>
                    <a:pt x="78181" y="0"/>
                  </a:moveTo>
                  <a:lnTo>
                    <a:pt x="6781" y="0"/>
                  </a:lnTo>
                  <a:lnTo>
                    <a:pt x="0" y="52958"/>
                  </a:lnTo>
                  <a:lnTo>
                    <a:pt x="84962" y="52958"/>
                  </a:lnTo>
                  <a:lnTo>
                    <a:pt x="7818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138212" y="4291586"/>
              <a:ext cx="169989" cy="96517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987818" y="4075049"/>
              <a:ext cx="471170" cy="216535"/>
            </a:xfrm>
            <a:custGeom>
              <a:avLst/>
              <a:gdLst/>
              <a:ahLst/>
              <a:cxnLst/>
              <a:rect l="l" t="t" r="r" b="b"/>
              <a:pathLst>
                <a:path w="471169" h="216535">
                  <a:moveTo>
                    <a:pt x="429882" y="59944"/>
                  </a:moveTo>
                  <a:lnTo>
                    <a:pt x="402831" y="0"/>
                  </a:lnTo>
                  <a:lnTo>
                    <a:pt x="306184" y="0"/>
                  </a:lnTo>
                  <a:lnTo>
                    <a:pt x="313931" y="59944"/>
                  </a:lnTo>
                  <a:lnTo>
                    <a:pt x="429882" y="59944"/>
                  </a:lnTo>
                  <a:close/>
                </a:path>
                <a:path w="471169" h="216535">
                  <a:moveTo>
                    <a:pt x="470776" y="175895"/>
                  </a:moveTo>
                  <a:lnTo>
                    <a:pt x="0" y="175895"/>
                  </a:lnTo>
                  <a:lnTo>
                    <a:pt x="0" y="216535"/>
                  </a:lnTo>
                  <a:lnTo>
                    <a:pt x="470776" y="216535"/>
                  </a:lnTo>
                  <a:lnTo>
                    <a:pt x="470776" y="17589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5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158100" y="4159999"/>
              <a:ext cx="300494" cy="66560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1048334" y="3997071"/>
              <a:ext cx="539115" cy="1289050"/>
            </a:xfrm>
            <a:custGeom>
              <a:avLst/>
              <a:gdLst/>
              <a:ahLst/>
              <a:cxnLst/>
              <a:rect l="l" t="t" r="r" b="b"/>
              <a:pathLst>
                <a:path w="539115" h="1289050">
                  <a:moveTo>
                    <a:pt x="331012" y="52959"/>
                  </a:moveTo>
                  <a:lnTo>
                    <a:pt x="307263" y="0"/>
                  </a:lnTo>
                  <a:lnTo>
                    <a:pt x="235762" y="0"/>
                  </a:lnTo>
                  <a:lnTo>
                    <a:pt x="242493" y="52959"/>
                  </a:lnTo>
                  <a:lnTo>
                    <a:pt x="331012" y="52959"/>
                  </a:lnTo>
                  <a:close/>
                </a:path>
                <a:path w="539115" h="1289050">
                  <a:moveTo>
                    <a:pt x="538530" y="1264031"/>
                  </a:moveTo>
                  <a:lnTo>
                    <a:pt x="535228" y="1251077"/>
                  </a:lnTo>
                  <a:lnTo>
                    <a:pt x="524814" y="1232916"/>
                  </a:lnTo>
                  <a:lnTo>
                    <a:pt x="331647" y="897001"/>
                  </a:lnTo>
                  <a:lnTo>
                    <a:pt x="331647" y="1051306"/>
                  </a:lnTo>
                  <a:lnTo>
                    <a:pt x="228015" y="1232916"/>
                  </a:lnTo>
                  <a:lnTo>
                    <a:pt x="263575" y="1088771"/>
                  </a:lnTo>
                  <a:lnTo>
                    <a:pt x="212420" y="1088771"/>
                  </a:lnTo>
                  <a:lnTo>
                    <a:pt x="237413" y="932688"/>
                  </a:lnTo>
                  <a:lnTo>
                    <a:pt x="312343" y="932688"/>
                  </a:lnTo>
                  <a:lnTo>
                    <a:pt x="279196" y="1051306"/>
                  </a:lnTo>
                  <a:lnTo>
                    <a:pt x="331647" y="1051306"/>
                  </a:lnTo>
                  <a:lnTo>
                    <a:pt x="331647" y="897001"/>
                  </a:lnTo>
                  <a:lnTo>
                    <a:pt x="291134" y="826516"/>
                  </a:lnTo>
                  <a:lnTo>
                    <a:pt x="281736" y="816991"/>
                  </a:lnTo>
                  <a:lnTo>
                    <a:pt x="269544" y="813816"/>
                  </a:lnTo>
                  <a:lnTo>
                    <a:pt x="257352" y="816991"/>
                  </a:lnTo>
                  <a:lnTo>
                    <a:pt x="247954" y="826516"/>
                  </a:lnTo>
                  <a:lnTo>
                    <a:pt x="3263" y="1251077"/>
                  </a:lnTo>
                  <a:lnTo>
                    <a:pt x="0" y="1264031"/>
                  </a:lnTo>
                  <a:lnTo>
                    <a:pt x="3416" y="1276096"/>
                  </a:lnTo>
                  <a:lnTo>
                    <a:pt x="12217" y="1284986"/>
                  </a:lnTo>
                  <a:lnTo>
                    <a:pt x="25107" y="1288542"/>
                  </a:lnTo>
                  <a:lnTo>
                    <a:pt x="513384" y="1288542"/>
                  </a:lnTo>
                  <a:lnTo>
                    <a:pt x="526211" y="1284986"/>
                  </a:lnTo>
                  <a:lnTo>
                    <a:pt x="535101" y="1276096"/>
                  </a:lnTo>
                  <a:lnTo>
                    <a:pt x="538530" y="126403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3" name="object 63"/>
          <p:cNvSpPr txBox="1"/>
          <p:nvPr/>
        </p:nvSpPr>
        <p:spPr>
          <a:xfrm>
            <a:off x="718210" y="124714"/>
            <a:ext cx="415480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60" dirty="0">
                <a:solidFill>
                  <a:srgbClr val="FFFFFF"/>
                </a:solidFill>
                <a:latin typeface="Arial"/>
                <a:cs typeface="Arial"/>
              </a:rPr>
              <a:t>EPC</a:t>
            </a:r>
            <a:r>
              <a:rPr sz="1800" b="1" spc="-2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14" dirty="0">
                <a:solidFill>
                  <a:srgbClr val="FFFFFF"/>
                </a:solidFill>
                <a:latin typeface="Arial"/>
                <a:cs typeface="Arial"/>
              </a:rPr>
              <a:t>FV</a:t>
            </a:r>
            <a:r>
              <a:rPr sz="1800" b="1" spc="-2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sz="1800" b="1" spc="-225" dirty="0">
                <a:solidFill>
                  <a:srgbClr val="FFFFFF"/>
                </a:solidFill>
                <a:latin typeface="Arial"/>
                <a:cs typeface="Arial"/>
              </a:rPr>
              <a:t> TRACK</a:t>
            </a:r>
            <a:r>
              <a:rPr sz="1800" b="1" spc="-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229" dirty="0">
                <a:solidFill>
                  <a:srgbClr val="FFFFFF"/>
                </a:solidFill>
                <a:latin typeface="Arial"/>
                <a:cs typeface="Arial"/>
              </a:rPr>
              <a:t>RECORD</a:t>
            </a:r>
            <a:r>
              <a:rPr sz="1800" b="1" spc="-3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75" dirty="0">
                <a:solidFill>
                  <a:srgbClr val="FFFFFF"/>
                </a:solidFill>
                <a:latin typeface="Arial"/>
                <a:cs typeface="Arial"/>
              </a:rPr>
              <a:t>INTERNAZIONALE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64" name="object 64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10339960" y="1301453"/>
            <a:ext cx="1120162" cy="1046276"/>
          </a:xfrm>
          <a:prstGeom prst="rect">
            <a:avLst/>
          </a:prstGeom>
        </p:spPr>
      </p:pic>
      <p:grpSp>
        <p:nvGrpSpPr>
          <p:cNvPr id="65" name="object 65"/>
          <p:cNvGrpSpPr/>
          <p:nvPr/>
        </p:nvGrpSpPr>
        <p:grpSpPr>
          <a:xfrm>
            <a:off x="9439211" y="1616519"/>
            <a:ext cx="344170" cy="250825"/>
            <a:chOff x="9439211" y="1616519"/>
            <a:chExt cx="344170" cy="250825"/>
          </a:xfrm>
        </p:grpSpPr>
        <p:pic>
          <p:nvPicPr>
            <p:cNvPr id="66" name="object 66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9448799" y="1626108"/>
              <a:ext cx="324611" cy="231648"/>
            </a:xfrm>
            <a:prstGeom prst="rect">
              <a:avLst/>
            </a:prstGeom>
          </p:spPr>
        </p:pic>
        <p:sp>
          <p:nvSpPr>
            <p:cNvPr id="67" name="object 67"/>
            <p:cNvSpPr/>
            <p:nvPr/>
          </p:nvSpPr>
          <p:spPr>
            <a:xfrm>
              <a:off x="9443973" y="1621282"/>
              <a:ext cx="334645" cy="241300"/>
            </a:xfrm>
            <a:custGeom>
              <a:avLst/>
              <a:gdLst/>
              <a:ahLst/>
              <a:cxnLst/>
              <a:rect l="l" t="t" r="r" b="b"/>
              <a:pathLst>
                <a:path w="334645" h="241300">
                  <a:moveTo>
                    <a:pt x="0" y="241173"/>
                  </a:moveTo>
                  <a:lnTo>
                    <a:pt x="334136" y="241173"/>
                  </a:lnTo>
                  <a:lnTo>
                    <a:pt x="334136" y="0"/>
                  </a:lnTo>
                  <a:lnTo>
                    <a:pt x="0" y="0"/>
                  </a:lnTo>
                  <a:lnTo>
                    <a:pt x="0" y="241173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8" name="object 68"/>
          <p:cNvSpPr txBox="1"/>
          <p:nvPr/>
        </p:nvSpPr>
        <p:spPr>
          <a:xfrm>
            <a:off x="9405366" y="1912366"/>
            <a:ext cx="39560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25" dirty="0">
                <a:latin typeface="Arial"/>
                <a:cs typeface="Arial"/>
              </a:rPr>
              <a:t>RSA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69" name="object 69"/>
          <p:cNvGrpSpPr/>
          <p:nvPr/>
        </p:nvGrpSpPr>
        <p:grpSpPr>
          <a:xfrm>
            <a:off x="231393" y="6443216"/>
            <a:ext cx="2402840" cy="335915"/>
            <a:chOff x="231393" y="6443216"/>
            <a:chExt cx="2402840" cy="335915"/>
          </a:xfrm>
        </p:grpSpPr>
        <p:sp>
          <p:nvSpPr>
            <p:cNvPr id="70" name="object 70"/>
            <p:cNvSpPr/>
            <p:nvPr/>
          </p:nvSpPr>
          <p:spPr>
            <a:xfrm>
              <a:off x="237743" y="6449566"/>
              <a:ext cx="2390140" cy="323215"/>
            </a:xfrm>
            <a:custGeom>
              <a:avLst/>
              <a:gdLst/>
              <a:ahLst/>
              <a:cxnLst/>
              <a:rect l="l" t="t" r="r" b="b"/>
              <a:pathLst>
                <a:path w="2390140" h="323215">
                  <a:moveTo>
                    <a:pt x="2389632" y="0"/>
                  </a:moveTo>
                  <a:lnTo>
                    <a:pt x="0" y="0"/>
                  </a:lnTo>
                  <a:lnTo>
                    <a:pt x="0" y="323088"/>
                  </a:lnTo>
                  <a:lnTo>
                    <a:pt x="2389632" y="323088"/>
                  </a:lnTo>
                  <a:lnTo>
                    <a:pt x="238963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237743" y="6449566"/>
              <a:ext cx="2390140" cy="323215"/>
            </a:xfrm>
            <a:custGeom>
              <a:avLst/>
              <a:gdLst/>
              <a:ahLst/>
              <a:cxnLst/>
              <a:rect l="l" t="t" r="r" b="b"/>
              <a:pathLst>
                <a:path w="2390140" h="323215">
                  <a:moveTo>
                    <a:pt x="0" y="323088"/>
                  </a:moveTo>
                  <a:lnTo>
                    <a:pt x="2389632" y="323088"/>
                  </a:lnTo>
                  <a:lnTo>
                    <a:pt x="2389632" y="0"/>
                  </a:lnTo>
                  <a:lnTo>
                    <a:pt x="0" y="0"/>
                  </a:lnTo>
                  <a:lnTo>
                    <a:pt x="0" y="323088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2" name="object 72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1" y="39535"/>
            <a:ext cx="570013" cy="50580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DAA9CC02C16439458D75835A473DFB9A" ma:contentTypeVersion="14" ma:contentTypeDescription="Creare un nuovo documento." ma:contentTypeScope="" ma:versionID="1ac9cc87024d2d13818c5bb5841a6624">
  <xsd:schema xmlns:xsd="http://www.w3.org/2001/XMLSchema" xmlns:xs="http://www.w3.org/2001/XMLSchema" xmlns:p="http://schemas.microsoft.com/office/2006/metadata/properties" xmlns:ns2="1d0406dc-4e9c-479d-9302-34b74e2f9998" xmlns:ns3="443d7dee-4371-4c98-afaf-f8b028fc6336" targetNamespace="http://schemas.microsoft.com/office/2006/metadata/properties" ma:root="true" ma:fieldsID="c1f18c2d86337300e452076aa6b92a5f" ns2:_="" ns3:_="">
    <xsd:import namespace="1d0406dc-4e9c-479d-9302-34b74e2f9998"/>
    <xsd:import namespace="443d7dee-4371-4c98-afaf-f8b028fc633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CR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0406dc-4e9c-479d-9302-34b74e2f999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Tag immagine" ma:readOnly="false" ma:fieldId="{5cf76f15-5ced-4ddc-b409-7134ff3c332f}" ma:taxonomyMulti="true" ma:sspId="fb5a3f71-28b1-4795-af52-da6e22b6683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3d7dee-4371-4c98-afaf-f8b028fc6336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823e1941-e839-48ac-b958-9abd1e866ed8}" ma:internalName="TaxCatchAll" ma:showField="CatchAllData" ma:web="443d7dee-4371-4c98-afaf-f8b028fc633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43d7dee-4371-4c98-afaf-f8b028fc6336" xsi:nil="true"/>
    <lcf76f155ced4ddcb4097134ff3c332f xmlns="1d0406dc-4e9c-479d-9302-34b74e2f9998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60FAE5D-FC3C-4E55-89C7-83701494C7F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d0406dc-4e9c-479d-9302-34b74e2f9998"/>
    <ds:schemaRef ds:uri="443d7dee-4371-4c98-afaf-f8b028fc633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B036CC2-83BE-4833-ABCF-A5EF0FF7D4C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5030CE2-1786-4221-BC56-7F3D67BD272A}">
  <ds:schemaRefs>
    <ds:schemaRef ds:uri="http://schemas.microsoft.com/office/2006/metadata/properties"/>
    <ds:schemaRef ds:uri="http://schemas.microsoft.com/office/infopath/2007/PartnerControls"/>
    <ds:schemaRef ds:uri="443d7dee-4371-4c98-afaf-f8b028fc6336"/>
    <ds:schemaRef ds:uri="1d0406dc-4e9c-479d-9302-34b74e2f9998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316</TotalTime>
  <Words>2734</Words>
  <Application>Microsoft Office PowerPoint</Application>
  <PresentationFormat>Widescreen</PresentationFormat>
  <Paragraphs>390</Paragraphs>
  <Slides>32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32</vt:i4>
      </vt:variant>
    </vt:vector>
  </HeadingPairs>
  <TitlesOfParts>
    <vt:vector size="42" baseType="lpstr">
      <vt:lpstr>Aptos</vt:lpstr>
      <vt:lpstr>Arial</vt:lpstr>
      <vt:lpstr>Arial MT</vt:lpstr>
      <vt:lpstr>Arial Narrow</vt:lpstr>
      <vt:lpstr>Calibri</vt:lpstr>
      <vt:lpstr>Microsoft Sans Serif</vt:lpstr>
      <vt:lpstr>Times New Roman</vt:lpstr>
      <vt:lpstr>Verdana</vt:lpstr>
      <vt:lpstr>Wingdings</vt:lpstr>
      <vt:lpstr>Office Theme</vt:lpstr>
      <vt:lpstr>Presentazione standard di PowerPoint</vt:lpstr>
      <vt:lpstr>LA SOCIETA’</vt:lpstr>
      <vt:lpstr>TERNIENERGIAPROGETTI – UN PO’ DI STORIA</vt:lpstr>
      <vt:lpstr>TERNIENERGIAPROGETTI – STRUTTURA SOCETARIA</vt:lpstr>
      <vt:lpstr>TERNIENERGIAPROGETTI – LE ATT I V ITA’</vt:lpstr>
      <vt:lpstr>UN'ORGANIZZAZIONE COLLAUDATAE AFFIDABILE</vt:lpstr>
      <vt:lpstr>IL TRACK RECORD</vt:lpstr>
      <vt:lpstr>ESPERIENZAGLOBALE – IL NOSTROTRACK RECORD</vt:lpstr>
      <vt:lpstr>Presentazione standard di PowerPoint</vt:lpstr>
      <vt:lpstr>EPC FV – TRACK RECORD INTERNAZIONALE</vt:lpstr>
      <vt:lpstr>FV – EG SOLE  (49,20 MWp)</vt:lpstr>
      <vt:lpstr>FV – OTTANA ( 89 MWp)</vt:lpstr>
      <vt:lpstr>FV – MARCONI ( 38,55 MWp)</vt:lpstr>
      <vt:lpstr>FV – CODIGORO (28,76 MWp)</vt:lpstr>
      <vt:lpstr>FV – CONTESSA ENTELLINA (57,85 MWp)</vt:lpstr>
      <vt:lpstr>FV – CIMINNA (67,42 MWp)</vt:lpstr>
      <vt:lpstr>FV – VERBUND APRILIA ( 61 MWp)</vt:lpstr>
      <vt:lpstr>Presentazione standard di PowerPoint</vt:lpstr>
      <vt:lpstr>EPC FV – TRACK RECORD INTERNAZIONALE - ROMANIA</vt:lpstr>
      <vt:lpstr>PV EPC TRACK RECORD– SOUTHAFRICA</vt:lpstr>
      <vt:lpstr>EPC FV - SUDAFRICA PALEISHEUWEL (82,5 MWp)</vt:lpstr>
      <vt:lpstr>EPC FV - SUDAFRICA TOM BURKE(66 MWp)</vt:lpstr>
      <vt:lpstr>EPC FV – SUDAFRICA. UPINGTON (10 MWp)</vt:lpstr>
      <vt:lpstr>I    M A G G I O R I    C L I E N T I </vt:lpstr>
      <vt:lpstr>Presentazione standard di PowerPoint</vt:lpstr>
      <vt:lpstr>LE   C E R T I FI  C A Z I O N I    E    LA PAT E N T E   A   P U N T I</vt:lpstr>
      <vt:lpstr>CERTIFICAZIONI</vt:lpstr>
      <vt:lpstr>LE CERTIFICAZIONI ISO</vt:lpstr>
      <vt:lpstr>HSE – HEALTH, SAFETY AND ENVIRONMENT</vt:lpstr>
      <vt:lpstr>L’ORGANIGRAMMA TIPO DI  CANTIERE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Here is where your presentation begins</dc:title>
  <dc:creator>Isabella Briata</dc:creator>
  <cp:lastModifiedBy>Laura Neri</cp:lastModifiedBy>
  <cp:revision>8</cp:revision>
  <dcterms:created xsi:type="dcterms:W3CDTF">2025-12-03T13:59:55Z</dcterms:created>
  <dcterms:modified xsi:type="dcterms:W3CDTF">2026-05-06T14:40:33Z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2025-10-06T00:00:00Z</vt:filetime>
  </property>
  <property fmtid="{D5CDD505-2E9C-101B-9397-08002B2CF9AE}" pid="3" name="Creator">
    <vt:lpwstr>Microsoft® PowerPoint® per Microsoft 365</vt:lpwstr>
  </property>
  <property fmtid="{D5CDD505-2E9C-101B-9397-08002B2CF9AE}" pid="4" name="LastSaved">
    <vt:filetime>2025-12-03T00:00:00Z</vt:filetime>
  </property>
  <property fmtid="{D5CDD505-2E9C-101B-9397-08002B2CF9AE}" pid="5" name="Producer">
    <vt:lpwstr>Microsoft® PowerPoint® per Microsoft 365</vt:lpwstr>
  </property>
  <property fmtid="{D5CDD505-2E9C-101B-9397-08002B2CF9AE}" pid="6" name="ContentTypeId">
    <vt:lpwstr>0x010100DAA9CC02C16439458D75835A473DFB9A</vt:lpwstr>
  </property>
  <property fmtid="{D5CDD505-2E9C-101B-9397-08002B2CF9AE}" pid="7" name="MediaServiceImageTags">
    <vt:lpwstr/>
  </property>
</Properties>
</file>